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Anton"/>
      <p:regular r:id="rId66"/>
    </p:embeddedFont>
    <p:embeddedFont>
      <p:font typeface="Cabin"/>
      <p:regular r:id="rId67"/>
      <p:bold r:id="rId68"/>
      <p:italic r:id="rId69"/>
      <p:boldItalic r:id="rId70"/>
    </p:embeddedFont>
    <p:embeddedFont>
      <p:font typeface="Open Sans ExtraBold"/>
      <p:bold r:id="rId71"/>
      <p:boldItalic r:id="rId72"/>
    </p:embeddedFont>
    <p:embeddedFont>
      <p:font typeface="Oswald"/>
      <p:regular r:id="rId73"/>
      <p:bold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6">
          <p15:clr>
            <a:srgbClr val="747775"/>
          </p15:clr>
        </p15:guide>
        <p15:guide id="2" pos="5564">
          <p15:clr>
            <a:srgbClr val="747775"/>
          </p15:clr>
        </p15:guide>
        <p15:guide id="3" orient="horz" pos="195">
          <p15:clr>
            <a:srgbClr val="747775"/>
          </p15:clr>
        </p15:guide>
        <p15:guide id="4" orient="horz" pos="903">
          <p15:clr>
            <a:srgbClr val="747775"/>
          </p15:clr>
        </p15:guide>
        <p15:guide id="5" pos="2773">
          <p15:clr>
            <a:srgbClr val="747775"/>
          </p15:clr>
        </p15:guide>
        <p15:guide id="6" pos="2990">
          <p15:clr>
            <a:srgbClr val="747775"/>
          </p15:clr>
        </p15:guide>
        <p15:guide id="7" orient="horz" pos="697">
          <p15:clr>
            <a:srgbClr val="747775"/>
          </p15:clr>
        </p15:guide>
        <p15:guide id="8" orient="horz" pos="2543">
          <p15:clr>
            <a:srgbClr val="747775"/>
          </p15:clr>
        </p15:guide>
        <p15:guide id="9" orient="horz" pos="2335">
          <p15:clr>
            <a:srgbClr val="747775"/>
          </p15:clr>
        </p15:guide>
        <p15:guide id="10" orient="horz" pos="3046">
          <p15:clr>
            <a:srgbClr val="747775"/>
          </p15:clr>
        </p15:guide>
        <p15:guide id="11" pos="1024">
          <p15:clr>
            <a:srgbClr val="747775"/>
          </p15:clr>
        </p15:guide>
        <p15:guide id="12" pos="473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6"/>
        <p:guide pos="5564"/>
        <p:guide pos="195" orient="horz"/>
        <p:guide pos="903" orient="horz"/>
        <p:guide pos="2773"/>
        <p:guide pos="2990"/>
        <p:guide pos="697" orient="horz"/>
        <p:guide pos="2543" orient="horz"/>
        <p:guide pos="2335" orient="horz"/>
        <p:guide pos="3046" orient="horz"/>
        <p:guide pos="1024"/>
        <p:guide pos="47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swald-regular.fntdata"/><Relationship Id="rId72" Type="http://schemas.openxmlformats.org/officeDocument/2006/relationships/font" Target="fonts/OpenSansExtraBold-boldItalic.fntdata"/><Relationship Id="rId31" Type="http://schemas.openxmlformats.org/officeDocument/2006/relationships/slide" Target="slides/slide26.xml"/><Relationship Id="rId75" Type="http://schemas.openxmlformats.org/officeDocument/2006/relationships/font" Target="fonts/OpenSans-regular.fntdata"/><Relationship Id="rId30" Type="http://schemas.openxmlformats.org/officeDocument/2006/relationships/slide" Target="slides/slide25.xml"/><Relationship Id="rId74" Type="http://schemas.openxmlformats.org/officeDocument/2006/relationships/font" Target="fonts/Oswald-bold.fntdata"/><Relationship Id="rId33" Type="http://schemas.openxmlformats.org/officeDocument/2006/relationships/slide" Target="slides/slide28.xml"/><Relationship Id="rId77" Type="http://schemas.openxmlformats.org/officeDocument/2006/relationships/font" Target="fonts/OpenSans-italic.fntdata"/><Relationship Id="rId32" Type="http://schemas.openxmlformats.org/officeDocument/2006/relationships/slide" Target="slides/slide27.xml"/><Relationship Id="rId76" Type="http://schemas.openxmlformats.org/officeDocument/2006/relationships/font" Target="fonts/OpenSans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OpenSans-boldItalic.fntdata"/><Relationship Id="rId71" Type="http://schemas.openxmlformats.org/officeDocument/2006/relationships/font" Target="fonts/OpenSansExtraBold-bold.fntdata"/><Relationship Id="rId70" Type="http://schemas.openxmlformats.org/officeDocument/2006/relationships/font" Target="fonts/Cabin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Anton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Cabin-bold.fntdata"/><Relationship Id="rId23" Type="http://schemas.openxmlformats.org/officeDocument/2006/relationships/slide" Target="slides/slide18.xml"/><Relationship Id="rId67" Type="http://schemas.openxmlformats.org/officeDocument/2006/relationships/font" Target="fonts/Cabin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abin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7e08021b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7e08021b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r>
              <a:rPr lang="pt-BR"/>
              <a:t>oas vindas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34efd0b27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34efd0b27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Um pouco da fundamentação teórica </a:t>
            </a:r>
            <a:r>
              <a:rPr lang="pt-BR" sz="1300"/>
              <a:t>deste</a:t>
            </a:r>
            <a:r>
              <a:rPr lang="pt-BR" sz="1300"/>
              <a:t> trabalho.</a:t>
            </a:r>
            <a:endParaRPr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2d420729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2d420729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 reconhecimento facial é um procedimento para identificar uma pessoa com base em suas </a:t>
            </a:r>
            <a:r>
              <a:rPr lang="pt-BR" sz="1300"/>
              <a:t>características</a:t>
            </a:r>
            <a:r>
              <a:rPr lang="pt-BR" sz="1300"/>
              <a:t> faciais.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Vem sendo largamente usado em aplicativos de banco, controle de acesso em prédios e </a:t>
            </a:r>
            <a:r>
              <a:rPr lang="pt-BR" sz="1300">
                <a:solidFill>
                  <a:schemeClr val="dk1"/>
                </a:solidFill>
              </a:rPr>
              <a:t>no monitoramento</a:t>
            </a:r>
            <a:r>
              <a:rPr lang="pt-BR" sz="1300">
                <a:solidFill>
                  <a:schemeClr val="dk1"/>
                </a:solidFill>
              </a:rPr>
              <a:t> de segurança em alguns lugares.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 reconhecimento facial em si, tem como </a:t>
            </a:r>
            <a:r>
              <a:rPr lang="pt-BR" sz="1300"/>
              <a:t>méritos: não depender de contato </a:t>
            </a:r>
            <a:r>
              <a:rPr lang="pt-BR" sz="1300"/>
              <a:t>físico, ser </a:t>
            </a:r>
            <a:r>
              <a:rPr lang="pt-BR" sz="1300"/>
              <a:t>conveniente e </a:t>
            </a:r>
            <a:r>
              <a:rPr lang="pt-BR" sz="1300"/>
              <a:t>higiênico.</a:t>
            </a:r>
            <a:endParaRPr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2d420729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2d420729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/>
              <a:t>O reconhecimento facial pode ser separado em 4 etapas básicas: a detecção, o alinhamento, a representação e a verificação.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—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2d420729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2d420729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/>
              <a:t>Na etapa da detecção é identificada a existência ou não de uma face na foto, e caso exista, onde ela está.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/>
              <a:t>É uma tarefa</a:t>
            </a:r>
            <a:r>
              <a:rPr lang="pt-BR" sz="1300"/>
              <a:t> computacionalmente complexa de ser feita por causa das variações</a:t>
            </a:r>
            <a:r>
              <a:rPr lang="pt-BR" sz="1300">
                <a:solidFill>
                  <a:schemeClr val="dk1"/>
                </a:solidFill>
              </a:rPr>
              <a:t> na iluminação do ambiente, e também por conta das alterações no tamanho, no posicionamento, e as diferentes expressões faciais que os rostos podem apresentar.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—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2d420729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22d420729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As formas de realizar a detecção podem ser divididas em 4 categorias.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—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métodos </a:t>
            </a:r>
            <a:r>
              <a:rPr lang="pt-BR" sz="1300"/>
              <a:t>com BASE em CONHECIMENTO, que utilizam </a:t>
            </a:r>
            <a:r>
              <a:rPr lang="pt-BR" sz="1300">
                <a:solidFill>
                  <a:schemeClr val="dk1"/>
                </a:solidFill>
              </a:rPr>
              <a:t>ALGORITMOS que transcrevem </a:t>
            </a:r>
            <a:r>
              <a:rPr lang="pt-BR" sz="1300"/>
              <a:t>o senso comum humano do que é um rosto.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métodos com BASE em CARACTERÍSTICAS INVARIANTES, que são os métodos inspirados na capacidade humana de identificar objetos independentemente da iluminação e do ponto de vista e, que para isso, esses métodos usam a ANÁLISE ESTATÍSTICA, como por exemplo o PCA.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métodos com BASE em CORRESPONDÊNCIA A MODELOS, que são métodos onde são feitas COMPARAÇÕES entre a imagem de entrada com várias outras imagens de “silhuetas’ que podem ser do rosto todo ou de partes individuais dele.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os métodos com BASE em APARÊNCIA, que em um primeiro momento utilizam análises estatísticas e o aprendizado de máquina para CONSTRUIR MODELOS de face e, depois do aprendizado, usam os modelos construídos para fazer as detecções.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2d420729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2d420729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Na etapa do alinhamento, a face detectada tem a pose e alguns pontos de interesse identificados.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Essas informações são usadas para converter</a:t>
            </a:r>
            <a:r>
              <a:rPr lang="pt-BR" sz="1300">
                <a:solidFill>
                  <a:schemeClr val="dk1"/>
                </a:solidFill>
              </a:rPr>
              <a:t> a</a:t>
            </a:r>
            <a:r>
              <a:rPr lang="pt-BR" sz="1300">
                <a:solidFill>
                  <a:schemeClr val="dk1"/>
                </a:solidFill>
              </a:rPr>
              <a:t> face em uma pose padrão a fim de reduzir a diferença entre as áreas do rosto.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—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2d420729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22d420729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É </a:t>
            </a:r>
            <a:r>
              <a:rPr lang="pt-BR" sz="1300">
                <a:solidFill>
                  <a:schemeClr val="dk1"/>
                </a:solidFill>
              </a:rPr>
              <a:t>desejável</a:t>
            </a:r>
            <a:r>
              <a:rPr lang="pt-BR" sz="1300">
                <a:solidFill>
                  <a:schemeClr val="dk1"/>
                </a:solidFill>
              </a:rPr>
              <a:t> que</a:t>
            </a:r>
            <a:r>
              <a:rPr lang="pt-BR" sz="1300">
                <a:solidFill>
                  <a:schemeClr val="dk1"/>
                </a:solidFill>
              </a:rPr>
              <a:t> todo o processo do reconhecimento possa ser feito de maneira independente da pose do rosto,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Para isso, é feita a frontalização das faces </a:t>
            </a:r>
            <a:r>
              <a:rPr lang="pt-BR" sz="1300"/>
              <a:t>com rotações ou o uso de</a:t>
            </a:r>
            <a:r>
              <a:rPr lang="pt-BR" sz="1300">
                <a:solidFill>
                  <a:schemeClr val="dk1"/>
                </a:solidFill>
              </a:rPr>
              <a:t> redes neuraisadversárias para sintetizar o rosto em uma pose de frente, padronizando os rostos através de métodos 2D ou 3D</a:t>
            </a:r>
            <a:r>
              <a:rPr lang="pt-BR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Nos métodos 2D a frontalização é feita diretamente em uma imagem, e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Nos métodos 3D, a frontalização acontece sobre um modelo</a:t>
            </a:r>
            <a:r>
              <a:rPr lang="pt-BR" sz="1300"/>
              <a:t> da fa</a:t>
            </a:r>
            <a:r>
              <a:rPr lang="pt-BR" sz="1300"/>
              <a:t>ce recriado</a:t>
            </a:r>
            <a:r>
              <a:rPr lang="pt-BR" sz="1300"/>
              <a:t> em</a:t>
            </a:r>
            <a:r>
              <a:rPr lang="pt-BR" sz="1300"/>
              <a:t> 3D que após a frontalização é convertido novamente em uma imagem.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2d420729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2d420729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Na etapa da representação a face é convertida em um formato adequado à comparação considerando as características globais e locais dela.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As Características globais são características gerais como: simetria da face, tonalidade da pele e resultados de análises estatísticas;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Características locais são coisas mais específicas como: o formato, o tamanho e a posição de pontos de interesse como olhos, nariz, boca, sobrancelhas.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—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22d420729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22d420729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É muito comum que as</a:t>
            </a:r>
            <a:r>
              <a:rPr lang="pt-BR" sz="1300">
                <a:solidFill>
                  <a:schemeClr val="dk1"/>
                </a:solidFill>
              </a:rPr>
              <a:t> representações sejam criadas através de uso de redes neurais.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Nesses casos as representações são obtidas como o produto de redes treinadas representadores ou como o subproduto de classificadores.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Quando são usadas redes neurais treinadas como classificadores, uma camada anterior a saída da rede é selecionada como a nova saída dela, com isso, o resultado parcial da classificação é usado como a representação da face na entrada.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A desvantagem é que as representações obtidas dessa forma tendem a ser muito grandes e podem não estar abstraídas o suficiente para representar um indivíduo.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Agora, quando usando redes neurais treinadas como “representadores”, o objetivo do modelo é gerar as representações diretamente na saída dele, o que permite um certo controle sobre como as elas devem ser.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Como um exemplo de rede neural treinada como classificador para gerar representações existe o DeepFace que gera representações como um vetor de 4096 valores e como um exemplo de um “representador” existe o FaceNet que gera representações como um vetor de 128 valores.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—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2d420729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22d420729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Na etapa de verificação é onde a comparação entre as representações </a:t>
            </a:r>
            <a:r>
              <a:rPr lang="pt-BR" sz="1300">
                <a:solidFill>
                  <a:schemeClr val="dk1"/>
                </a:solidFill>
              </a:rPr>
              <a:t>é feita</a:t>
            </a:r>
            <a:r>
              <a:rPr lang="pt-BR" sz="1300">
                <a:solidFill>
                  <a:schemeClr val="dk1"/>
                </a:solidFill>
              </a:rPr>
              <a:t>, medindo a similaridade, ou a distância, entre as </a:t>
            </a:r>
            <a:r>
              <a:rPr lang="pt-BR" sz="1300">
                <a:solidFill>
                  <a:schemeClr val="dk1"/>
                </a:solidFill>
              </a:rPr>
              <a:t> representações conhecida e desconhecida</a:t>
            </a:r>
            <a:r>
              <a:rPr lang="pt-BR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A verificação é quando a comparação é feita 1 para 1, </a:t>
            </a:r>
            <a:r>
              <a:rPr lang="pt-BR" sz="1300">
                <a:solidFill>
                  <a:schemeClr val="dk1"/>
                </a:solidFill>
              </a:rPr>
              <a:t>para decidir se elas representam a mesma pessoa ou não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Já o reconhecimento é um problema de classificação multi-classe, no qual várias verificações são feitas para identificar a quem pertence a nova representação.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—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9a5cd317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9a5cd317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Boas vindas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452c8c40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2452c8c40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É muito comum o uso do algoritmo “k-vizinhos mais próximos” </a:t>
            </a:r>
            <a:r>
              <a:rPr lang="pt-BR" sz="1300"/>
              <a:t>para fazer o reconhecimento</a:t>
            </a:r>
            <a:r>
              <a:rPr lang="pt-BR" sz="1300"/>
              <a:t> por conta da sua simplicidade e por ele conseguir alcançar bons resultados apesar da sua simplicidade.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Basicamente o KNN funciona medindo a distância, entre </a:t>
            </a:r>
            <a:r>
              <a:rPr lang="pt-BR" sz="1300"/>
              <a:t>o elemento desconhecido e outros</a:t>
            </a:r>
            <a:r>
              <a:rPr lang="pt-BR" sz="1300"/>
              <a:t> elementos já identificados, depois ele separa um conjunto com os k elementos </a:t>
            </a:r>
            <a:r>
              <a:rPr lang="pt-BR" sz="1300"/>
              <a:t>que </a:t>
            </a:r>
            <a:r>
              <a:rPr lang="pt-BR" sz="1300"/>
              <a:t>tem a menor distância em relação ao novo elemento. Por fim o novo elemento é classificado com a identificação que mais aparecer</a:t>
            </a:r>
            <a:r>
              <a:rPr lang="pt-BR" sz="1300"/>
              <a:t> dentro </a:t>
            </a:r>
            <a:r>
              <a:rPr lang="pt-BR" sz="1300"/>
              <a:t>desse conjunto.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2452c8c40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2452c8c40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 </a:t>
            </a:r>
            <a:r>
              <a:rPr lang="pt-BR" sz="1300"/>
              <a:t>máquina</a:t>
            </a:r>
            <a:r>
              <a:rPr lang="pt-BR" sz="1300"/>
              <a:t> de vetores de suporte é outro algoritmo que também é muito usado no reconhecimento facial.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</a:t>
            </a:r>
            <a:r>
              <a:rPr lang="pt-BR" sz="1300"/>
              <a:t> SVM tenta gerar as melhores fronteiras para separar os elementos com identificações diferentes. Na hora de classificar, ele verifica em qual dessas fronteiras o elemento desconhecido está contido.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(Os pontos </a:t>
            </a:r>
            <a:r>
              <a:rPr lang="pt-BR" sz="1300"/>
              <a:t>próximos</a:t>
            </a:r>
            <a:r>
              <a:rPr lang="pt-BR" sz="1300"/>
              <a:t> à fronteira são os chamados vetores de suporte)</a:t>
            </a:r>
            <a:endParaRPr sz="13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22d420729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22d420729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 ideia da solução é ter u</a:t>
            </a:r>
            <a:r>
              <a:rPr lang="pt-BR" sz="1300">
                <a:solidFill>
                  <a:schemeClr val="dk1"/>
                </a:solidFill>
              </a:rPr>
              <a:t>m aplicativo que faça o reconhecimento facial usando imagens da câmera. E que o ser humano seja capaz de alterar os reconhecimentos feitos em caso de possíveis erros.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27e08021bd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27e08021b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O protótipo da solução foi desenvolvido usando o framework Flutter e a linguagem de programação Dart.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Em relação </a:t>
            </a:r>
            <a:r>
              <a:rPr lang="pt-BR" sz="1300">
                <a:solidFill>
                  <a:schemeClr val="dk1"/>
                </a:solidFill>
              </a:rPr>
              <a:t>às</a:t>
            </a:r>
            <a:r>
              <a:rPr lang="pt-BR" sz="1300">
                <a:solidFill>
                  <a:schemeClr val="dk1"/>
                </a:solidFill>
              </a:rPr>
              <a:t> etapas do reconhecimento facial: a detecção e a aquisição das informações de alinhamento são feitas com o detector </a:t>
            </a:r>
            <a:r>
              <a:rPr lang="pt-BR" sz="1300">
                <a:solidFill>
                  <a:schemeClr val="dk1"/>
                </a:solidFill>
              </a:rPr>
              <a:t>do pacote</a:t>
            </a:r>
            <a:r>
              <a:rPr lang="pt-BR" sz="1300">
                <a:solidFill>
                  <a:schemeClr val="dk1"/>
                </a:solidFill>
              </a:rPr>
              <a:t> Google ML Kit, as representações foram geradas com o modelo FaceNet-512 (que gera representações na forma de um vetor de 512 valores), a etapa de verificação foi feita usando o algoritmo k-vizinhos mais próximos ponderado, com uma vizinhança de 5 elementos, esse algoritmo funciona de forma parecida ao knn tradicional, a diferença é que a </a:t>
            </a:r>
            <a:r>
              <a:rPr lang="pt-BR" sz="1300">
                <a:solidFill>
                  <a:schemeClr val="dk1"/>
                </a:solidFill>
              </a:rPr>
              <a:t>classificação</a:t>
            </a:r>
            <a:r>
              <a:rPr lang="pt-BR" sz="1300">
                <a:solidFill>
                  <a:schemeClr val="dk1"/>
                </a:solidFill>
              </a:rPr>
              <a:t> é feita por soma de pontos, assim os elementos mais próximos dentro da vizinhança contribuem mais para a classificação.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Na realidade, a </a:t>
            </a:r>
            <a:r>
              <a:rPr lang="pt-BR" sz="1300">
                <a:solidFill>
                  <a:schemeClr val="dk1"/>
                </a:solidFill>
              </a:rPr>
              <a:t>etapa de alinhamento não foi implementada no protótipo. Isso por que o modelo de inteligência artificial escolhido para gerar as representações não melhora tanto a taxa de reconhecimento ao trabalhar com imagens onde o rosto foi previamente alinhado.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Também foi preciso lidar com a </a:t>
            </a:r>
            <a:r>
              <a:rPr lang="pt-BR" sz="1300">
                <a:solidFill>
                  <a:schemeClr val="dk1"/>
                </a:solidFill>
              </a:rPr>
              <a:t>incompatibilidade</a:t>
            </a:r>
            <a:r>
              <a:rPr lang="pt-BR" sz="1300">
                <a:solidFill>
                  <a:schemeClr val="dk1"/>
                </a:solidFill>
              </a:rPr>
              <a:t> do formato das imagens da </a:t>
            </a:r>
            <a:r>
              <a:rPr lang="pt-BR" sz="1300">
                <a:solidFill>
                  <a:schemeClr val="dk1"/>
                </a:solidFill>
              </a:rPr>
              <a:t>câmera</a:t>
            </a:r>
            <a:r>
              <a:rPr lang="pt-BR" sz="1300">
                <a:solidFill>
                  <a:schemeClr val="dk1"/>
                </a:solidFill>
              </a:rPr>
              <a:t> e o formato de entrada do resto dos pacotes usados na aplicação, (a saída da câmera no android usando o pacote camerawesome é feita no formato YVU </a:t>
            </a:r>
            <a:r>
              <a:rPr lang="pt-BR" sz="1300">
                <a:solidFill>
                  <a:schemeClr val="dk1"/>
                </a:solidFill>
              </a:rPr>
              <a:t>semi planar, exatamente nessa ordem,</a:t>
            </a:r>
            <a:r>
              <a:rPr lang="pt-BR" sz="1300">
                <a:solidFill>
                  <a:schemeClr val="dk1"/>
                </a:solidFill>
              </a:rPr>
              <a:t> e na maior parte do código do protótipo, o formato aceito é RGB grupado ou JPEG).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Ainda, foi necessário converter o modelo em Keras do FaceNet-512 pré-treinado para um formato </a:t>
            </a:r>
            <a:r>
              <a:rPr lang="pt-BR" sz="1300">
                <a:solidFill>
                  <a:schemeClr val="dk1"/>
                </a:solidFill>
              </a:rPr>
              <a:t>compatível</a:t>
            </a:r>
            <a:r>
              <a:rPr lang="pt-BR" sz="1300">
                <a:solidFill>
                  <a:schemeClr val="dk1"/>
                </a:solidFill>
              </a:rPr>
              <a:t> com o TensorFlow Lite.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—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22d420729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22d420729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Aqui na primeira imagem, a tela inicial onde as principais atividades do aplicativo podem ser acessadas pelo professor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Na segunda imagem, a tela do</a:t>
            </a:r>
            <a:r>
              <a:rPr lang="pt-BR" sz="1300"/>
              <a:t> modo “totem", onde</a:t>
            </a:r>
            <a:r>
              <a:rPr lang="pt-BR" sz="1300"/>
              <a:t> o aplicativo periodicamente analisa imagens da </a:t>
            </a:r>
            <a:r>
              <a:rPr lang="pt-BR" sz="1300"/>
              <a:t>câmera</a:t>
            </a:r>
            <a:r>
              <a:rPr lang="pt-BR" sz="1300"/>
              <a:t> e o aluno detectado pode indicar</a:t>
            </a:r>
            <a:r>
              <a:rPr lang="pt-BR" sz="1300"/>
              <a:t> a sua</a:t>
            </a:r>
            <a:r>
              <a:rPr lang="pt-BR" sz="1300"/>
              <a:t> própria presença.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 interação do aluno nessa tela do modo “totem” pode ser de: </a:t>
            </a:r>
            <a:r>
              <a:rPr i="1" lang="pt-BR" sz="1300"/>
              <a:t>aceitar</a:t>
            </a:r>
            <a:r>
              <a:rPr lang="pt-BR" sz="1300"/>
              <a:t> o reconhecimento e ter sua presença registrada, </a:t>
            </a:r>
            <a:r>
              <a:rPr i="1" lang="pt-BR" sz="1300"/>
              <a:t>descartar</a:t>
            </a:r>
            <a:r>
              <a:rPr lang="pt-BR" sz="1300"/>
              <a:t> o reconhecimento, </a:t>
            </a:r>
            <a:r>
              <a:rPr i="1" lang="pt-BR" sz="1300"/>
              <a:t>corrigir</a:t>
            </a:r>
            <a:r>
              <a:rPr lang="pt-BR" sz="1300"/>
              <a:t> o reconhecimento indicando quem ele é, ou, começar a </a:t>
            </a:r>
            <a:r>
              <a:rPr i="1" lang="pt-BR" sz="1300"/>
              <a:t>corrigir</a:t>
            </a:r>
            <a:r>
              <a:rPr lang="pt-BR" sz="1300"/>
              <a:t> reconhecimento mas </a:t>
            </a:r>
            <a:r>
              <a:rPr i="1" lang="pt-BR" sz="1300"/>
              <a:t>cancelar</a:t>
            </a:r>
            <a:r>
              <a:rPr lang="pt-BR" sz="1300"/>
              <a:t> a correção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271f2f8e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271f2f8e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Aqui são as telas </a:t>
            </a:r>
            <a:r>
              <a:rPr lang="pt-BR" sz="1300"/>
              <a:t>com as informações sobre as presenças para o professor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É mostrado número de alunos com presenças insuficientes, o número de alunos ausentes na última aula, a lista dos alunos da turma com a quantidade de presenças e ausências e, ao tocar em “D</a:t>
            </a:r>
            <a:r>
              <a:rPr lang="pt-BR" sz="1300"/>
              <a:t>etalhar”</a:t>
            </a:r>
            <a:r>
              <a:rPr lang="pt-BR" sz="1300"/>
              <a:t> na informação do aluno, são mostrados os</a:t>
            </a:r>
            <a:r>
              <a:rPr lang="pt-BR" sz="1300">
                <a:solidFill>
                  <a:schemeClr val="dk1"/>
                </a:solidFill>
              </a:rPr>
              <a:t> dias e horário das presenças e os dias que o aluno não compareceu</a:t>
            </a:r>
            <a:r>
              <a:rPr lang="pt-BR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24dba5b21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24dba5b21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Também é possível gerar uma planilha de presenças </a:t>
            </a:r>
            <a:r>
              <a:rPr lang="pt-BR" sz="1300"/>
              <a:t>partir da tela de informações.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22d4207295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22d4207295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Com o aplicativo desenvolvido, f</a:t>
            </a:r>
            <a:r>
              <a:rPr lang="pt-BR" sz="1300">
                <a:solidFill>
                  <a:schemeClr val="dk1"/>
                </a:solidFill>
              </a:rPr>
              <a:t>oi iniciada a etapa de avaliação.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22d420729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22d420729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O teste de uso foi feito em uma turma com 52 alunos e contou com a participação de 37 deles, que tiveram o nome, matrícula e uma foto do rosto cadastrados no aplicativo.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O teste se estendeu por 5 aulas e o aplicativo foi executado num smartphone Android (POCO F4, 6GB de RAM, Snapdragon 870 3.20GHz, Android 13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), que foi colocado em um tripé posicionado no fundo da sala.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Os alunos tinham como objetivo indicar sua presença interagindo com o aplicativo, a qualquer momento durante a aula, enquanto isso, os tempos e os tipos das interações foram capturados anonimamente.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Depois do teste, foi enviado para turma, um questionário online com algumas perguntas sobre o projeto e o aplicativo, 6 alunos responderam o questionário.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—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27e08021bd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27e08021b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É esperado que pesquisas e testes tenham compromisso e respeitem questões éticas. Garantindo a autonomia, a dignidade e que</a:t>
            </a:r>
            <a:r>
              <a:rPr lang="pt-BR" sz="1300">
                <a:solidFill>
                  <a:schemeClr val="dk1"/>
                </a:solidFill>
              </a:rPr>
              <a:t> os participantes</a:t>
            </a:r>
            <a:r>
              <a:rPr lang="pt-BR" sz="1300">
                <a:solidFill>
                  <a:schemeClr val="dk1"/>
                </a:solidFill>
              </a:rPr>
              <a:t> sejam informados sobre os principais aspectos da pesquisa ou teste.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Assim, antes de iniciar o período de teste, os alunos foram convidados a participar e foram informados sobre o teste.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Em uma conversa com um professor aqui da UFF, ele comentava sobre como ele e outros professores gastam tempo fazendo a chamada dos alunos.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Nessa conversa ele sugeriu a existência de um aplicativo onde o professor tiraria fotos da turma e os alunos na foto teriam a presença computada. E para aqueles alunos que não estivessem cadastrados, o professor poderia marcar manualmente a presença deles.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Da ideia desse professor surgiu o tema deste trabalho, </a:t>
            </a:r>
            <a:r>
              <a:rPr lang="pt-BR" sz="1300">
                <a:solidFill>
                  <a:schemeClr val="dk1"/>
                </a:solidFill>
              </a:rPr>
              <a:t>intitulado</a:t>
            </a:r>
            <a:r>
              <a:rPr lang="pt-BR" sz="1300">
                <a:solidFill>
                  <a:schemeClr val="dk1"/>
                </a:solidFill>
              </a:rPr>
              <a:t> ‘Aluno em Aula: uma aplicação para contabilização digital de assiduidade’.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27e08021bd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27e08021bd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27e08021bd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27e08021bd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27e08021bd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27e08021bd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O questionário teve por finalidade coletar opiniões sobre o projeto e representar a opinião dos utilizadores.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290f9bf8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290f9bf8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22d420729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22d420729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Foram analisadas 144 interações ao longo das 5 aulas. </a:t>
            </a:r>
            <a:r>
              <a:rPr lang="pt-BR" sz="1300">
                <a:solidFill>
                  <a:schemeClr val="dk1"/>
                </a:solidFill>
              </a:rPr>
              <a:t>Na primeira imagem é mostrada a distribuição dos tipos de interação divididos pelas aulas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135 interações foram do tipo aceitar</a:t>
            </a:r>
            <a:r>
              <a:rPr lang="pt-BR" sz="1300">
                <a:solidFill>
                  <a:schemeClr val="dk1"/>
                </a:solidFill>
              </a:rPr>
              <a:t> (~93%)</a:t>
            </a:r>
            <a:r>
              <a:rPr lang="pt-BR" sz="1300">
                <a:solidFill>
                  <a:schemeClr val="dk1"/>
                </a:solidFill>
              </a:rPr>
              <a:t>,</a:t>
            </a:r>
            <a:r>
              <a:rPr lang="pt-BR" sz="1300">
                <a:solidFill>
                  <a:schemeClr val="dk1"/>
                </a:solidFill>
              </a:rPr>
              <a:t> </a:t>
            </a:r>
            <a:r>
              <a:rPr lang="pt-BR" sz="1300">
                <a:solidFill>
                  <a:schemeClr val="dk1"/>
                </a:solidFill>
              </a:rPr>
              <a:t>3 foram do tipo ‘modificar e aceitar’</a:t>
            </a:r>
            <a:r>
              <a:rPr lang="pt-BR" sz="1300">
                <a:solidFill>
                  <a:schemeClr val="dk1"/>
                </a:solidFill>
              </a:rPr>
              <a:t> (~2%)</a:t>
            </a:r>
            <a:r>
              <a:rPr lang="pt-BR" sz="1300">
                <a:solidFill>
                  <a:schemeClr val="dk1"/>
                </a:solidFill>
              </a:rPr>
              <a:t>, 3 foram do tipo ‘modificar e descartar’</a:t>
            </a:r>
            <a:r>
              <a:rPr lang="pt-BR" sz="1300">
                <a:solidFill>
                  <a:schemeClr val="dk1"/>
                </a:solidFill>
              </a:rPr>
              <a:t> (~2%)</a:t>
            </a:r>
            <a:r>
              <a:rPr lang="pt-BR" sz="1300">
                <a:solidFill>
                  <a:schemeClr val="dk1"/>
                </a:solidFill>
              </a:rPr>
              <a:t> e</a:t>
            </a:r>
            <a:r>
              <a:rPr lang="pt-BR" sz="1300">
                <a:solidFill>
                  <a:schemeClr val="dk1"/>
                </a:solidFill>
              </a:rPr>
              <a:t> 3 foram do tipo descartar (~2%)</a:t>
            </a:r>
            <a:r>
              <a:rPr lang="pt-BR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Foi visto apenas 1 reconhecimento incorreto durante o teste (~0.69%), esse reconhecimento corresponde a uma das interações ‘descartar’, já que o aluno concluiu ser mais prático deixar o aplicativo tentar fazer o reconhecimento novamente do que corrigir e indicar quem ele é.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Na segunda imagem é mostrado um gráfico representando a média dos tempos</a:t>
            </a:r>
            <a:r>
              <a:rPr lang="pt-BR" sz="1300">
                <a:solidFill>
                  <a:schemeClr val="dk1"/>
                </a:solidFill>
              </a:rPr>
              <a:t> para</a:t>
            </a:r>
            <a:r>
              <a:rPr lang="pt-BR" sz="1300">
                <a:solidFill>
                  <a:schemeClr val="dk1"/>
                </a:solidFill>
              </a:rPr>
              <a:t> cada aula divididos por tipo de interação.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No primeiro grupo, é </a:t>
            </a:r>
            <a:r>
              <a:rPr lang="pt-BR" sz="1300">
                <a:solidFill>
                  <a:schemeClr val="dk1"/>
                </a:solidFill>
              </a:rPr>
              <a:t>possível</a:t>
            </a:r>
            <a:r>
              <a:rPr lang="pt-BR" sz="1300">
                <a:solidFill>
                  <a:schemeClr val="dk1"/>
                </a:solidFill>
              </a:rPr>
              <a:t> ver </a:t>
            </a:r>
            <a:r>
              <a:rPr lang="pt-BR" sz="1300">
                <a:solidFill>
                  <a:schemeClr val="dk1"/>
                </a:solidFill>
              </a:rPr>
              <a:t>que</a:t>
            </a:r>
            <a:r>
              <a:rPr lang="pt-BR" sz="1300">
                <a:solidFill>
                  <a:schemeClr val="dk1"/>
                </a:solidFill>
              </a:rPr>
              <a:t> ao longo das aulas, o tempo para aceitar o reconhecimento foi diminuindo com o passar das aulas, refletindo o ganho de familiaridade dos alunos com a aplicação.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Na primeira aula, o tempo médio para aceitar um reconhecimento foi de, aproximadamente, 10 segundos e, na quinta aula, foi de aproximadamente 2 segundos e meio.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—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27e08021b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27e08021b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S</a:t>
            </a:r>
            <a:r>
              <a:rPr lang="pt-BR" sz="1300">
                <a:solidFill>
                  <a:schemeClr val="dk1"/>
                </a:solidFill>
              </a:rPr>
              <a:t>eriam precisos quase 4 minutos para que todos os 52 alunos da turma indicassem a presença através do aplicativo.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Esse tempo considera a</a:t>
            </a:r>
            <a:r>
              <a:rPr lang="pt-BR" sz="1300">
                <a:solidFill>
                  <a:schemeClr val="dk1"/>
                </a:solidFill>
              </a:rPr>
              <a:t> média para aceitar o reconhecimento visto na quinta aula mais 2 segundos para que os alunos se posicionem em frente a </a:t>
            </a:r>
            <a:r>
              <a:rPr lang="pt-BR" sz="1300">
                <a:solidFill>
                  <a:schemeClr val="dk1"/>
                </a:solidFill>
              </a:rPr>
              <a:t>câmera</a:t>
            </a:r>
            <a:r>
              <a:rPr lang="pt-BR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Por outro lado, a professora da turma usou</a:t>
            </a:r>
            <a:r>
              <a:rPr lang="pt-BR" sz="1300">
                <a:solidFill>
                  <a:schemeClr val="dk1"/>
                </a:solidFill>
              </a:rPr>
              <a:t> um pouco mais que 5 minutos e meio</a:t>
            </a:r>
            <a:r>
              <a:rPr lang="pt-BR" sz="1300">
                <a:solidFill>
                  <a:schemeClr val="dk1"/>
                </a:solidFill>
              </a:rPr>
              <a:t> para fazer a chamada por nomes durante as aulas.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27e08021bd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27e08021b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A</a:t>
            </a:r>
            <a:r>
              <a:rPr lang="pt-BR" sz="1300">
                <a:solidFill>
                  <a:schemeClr val="dk1"/>
                </a:solidFill>
              </a:rPr>
              <a:t> grande vantagem dos </a:t>
            </a:r>
            <a:r>
              <a:rPr lang="pt-BR" sz="1300">
                <a:solidFill>
                  <a:schemeClr val="dk1"/>
                </a:solidFill>
              </a:rPr>
              <a:t>alunos indicarem a própria presença com o aplicativo é que com isso a chamada</a:t>
            </a:r>
            <a:r>
              <a:rPr lang="pt-BR" sz="1300">
                <a:solidFill>
                  <a:schemeClr val="dk1"/>
                </a:solidFill>
              </a:rPr>
              <a:t> se faz sozinha, </a:t>
            </a:r>
            <a:r>
              <a:rPr lang="pt-BR" sz="1300">
                <a:solidFill>
                  <a:schemeClr val="dk1"/>
                </a:solidFill>
              </a:rPr>
              <a:t>dando liberdade ao professor, que</a:t>
            </a:r>
            <a:r>
              <a:rPr lang="pt-BR" sz="1300">
                <a:solidFill>
                  <a:schemeClr val="dk1"/>
                </a:solidFill>
              </a:rPr>
              <a:t> não precisa mais separar parte do tempo da aula</a:t>
            </a:r>
            <a:r>
              <a:rPr lang="pt-BR" sz="1300">
                <a:solidFill>
                  <a:schemeClr val="dk1"/>
                </a:solidFill>
              </a:rPr>
              <a:t> para fazer essa tarefa.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230b454c4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230b454c4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Em relação ao questionário, foram feitas as seguintes perguntas que deveriam ser respondidas com um valor entre 1 e 5.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As respostas positivas para essa pergunta pode</a:t>
            </a:r>
            <a:r>
              <a:rPr lang="pt-BR" sz="1300"/>
              <a:t>m</a:t>
            </a:r>
            <a:r>
              <a:rPr lang="pt-BR" sz="1300"/>
              <a:t> indicar que, para os alunos, o uso do reconhecimento facial é uma solução que faz sentido para o acompanhamento das presenças.</a:t>
            </a:r>
            <a:endParaRPr sz="13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230b454c4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230b454c4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Das respostas a essa pergunta é possível ver que existem alunos com disposição em usar essa forma alternativa de indicar a presença em aula, mas também é possível ver que há um aluno que expressou que não pretende usar esse tipo de solução.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Ainda sobre esse aluno não disposto, é preciso levar em conta que vários</a:t>
            </a:r>
            <a:r>
              <a:rPr lang="pt-BR" sz="1300">
                <a:solidFill>
                  <a:schemeClr val="dk1"/>
                </a:solidFill>
              </a:rPr>
              <a:t> outros alunos podem estar sendo representados na resposta desse.</a:t>
            </a:r>
            <a:endParaRPr sz="13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230b454c4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230b454c4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As próximas perguntas foram com relação ao uso do aplicativo.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Aqui d</a:t>
            </a:r>
            <a:r>
              <a:rPr lang="pt-BR" sz="1300">
                <a:solidFill>
                  <a:schemeClr val="dk1"/>
                </a:solidFill>
              </a:rPr>
              <a:t>á para ver que, assim como na pergunta anterior, houve uma resposta negativa expressando que o aluno se sentiu pouco confortável em ter fotos do seu rosto capturadas.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2d420729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2d42072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 acompanhamento de presenças é uma atividade muito comum e obrigatória por lei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Ela é oficialmente um dos critérios para a aprovação do aluno em uma disciplina.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230b454c4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230b454c4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1 resposta relativamente ruim</a:t>
            </a:r>
            <a:endParaRPr sz="13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230b454c4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230b454c4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1 resposta relativamente ruim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230b454c4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230b454c4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Segundo os alunos, os feedbacks do aplicativo tiveram </a:t>
            </a:r>
            <a:r>
              <a:rPr lang="pt-BR" sz="1300"/>
              <a:t>um bom desempenho.</a:t>
            </a:r>
            <a:endParaRPr sz="13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230b454c4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230b454c4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F</a:t>
            </a:r>
            <a:r>
              <a:rPr lang="pt-BR" sz="1300"/>
              <a:t>oi deixado também um espaço para que os alunos escrevessem sua opinião sobre os feedbacks da aplicação.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Os alunos caracterizaram os feedbacks como simples, suficientes e autoexplicativos</a:t>
            </a:r>
            <a:endParaRPr sz="13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24abb75e5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24abb75e5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Também foram pedidos comentários e sugestões quanto a solução e o aplicativo no geral,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24abb75e5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24abb75e5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27e08021b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27e08021b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Essa resposta é a opinião daquele aluno que se sentiu desconfortável e que não </a:t>
            </a:r>
            <a:r>
              <a:rPr lang="pt-BR" sz="1300"/>
              <a:t>está</a:t>
            </a:r>
            <a:r>
              <a:rPr lang="pt-BR" sz="1300"/>
              <a:t> disposto a usar a solução, e está representando toda uma parcela de alunos que compartilham dessa mesma opinião.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24abb75e5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24abb75e5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24abb75e5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24abb75e5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230b454c4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230b454c4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Durante o teste foram identificados problemas na solução e com o protótipo, entre eles: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Má comunicação da interface.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- </a:t>
            </a:r>
            <a:r>
              <a:rPr lang="pt-BR" sz="1300">
                <a:solidFill>
                  <a:schemeClr val="dk1"/>
                </a:solidFill>
              </a:rPr>
              <a:t>Que por exemplo, na terceira aula, um aluno passou pelo reconhecimento, tentou confirmar o resultado mas não percebeu que o </a:t>
            </a:r>
            <a:r>
              <a:rPr lang="pt-BR" sz="1300">
                <a:solidFill>
                  <a:schemeClr val="dk1"/>
                </a:solidFill>
              </a:rPr>
              <a:t>dispositivo</a:t>
            </a:r>
            <a:r>
              <a:rPr lang="pt-BR" sz="1300">
                <a:solidFill>
                  <a:schemeClr val="dk1"/>
                </a:solidFill>
              </a:rPr>
              <a:t> não registrou o toque em 'Aceitar' e retornou para o seu lugar (depois a presença dele foi marcada).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- Outra situação foi que o botão 'Corrigir', para alguns não está comunicando 'corrigir o aluno reconhecido' e sim 'tentar reconhecer novamente', que deveria ser a mensagem do botão para ‘Descartar’ o reconhecimento.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O aplicativo é ruim para quem tem baixa visão.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- </a:t>
            </a:r>
            <a:r>
              <a:rPr lang="pt-BR" sz="1300">
                <a:solidFill>
                  <a:schemeClr val="dk1"/>
                </a:solidFill>
              </a:rPr>
              <a:t>A interação </a:t>
            </a:r>
            <a:r>
              <a:rPr lang="pt-BR" sz="1300">
                <a:solidFill>
                  <a:schemeClr val="dk1"/>
                </a:solidFill>
              </a:rPr>
              <a:t>com o aplicativo</a:t>
            </a:r>
            <a:r>
              <a:rPr lang="pt-BR" sz="1300">
                <a:solidFill>
                  <a:schemeClr val="dk1"/>
                </a:solidFill>
              </a:rPr>
              <a:t> depende 100% de elementos gráficos, e por isso, o aluno com baixa visão na turma falou que ele não conseguia interagir com a interface por não poder ver o que estava sendo apresentado.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Nenhuma interação modificou o reconhecimento.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- </a:t>
            </a:r>
            <a:r>
              <a:rPr lang="pt-BR" sz="1300">
                <a:solidFill>
                  <a:schemeClr val="dk1"/>
                </a:solidFill>
              </a:rPr>
              <a:t>A opção para corrigir o reconhecimento foi usada por alguns alunos só para verem o que aconteceria ao selecionar. Com isso a opção de corrigir, da maneira que é apresentada agora, só está poluindo a interface.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—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e4bfb53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e4bfb53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É muito comum que os professores gastem muito tempo fazendo a chamada dos alunos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Por conta disso disso, o tempo disponível para expor o conteúdo e realizar outras atividades de aula fica reduzido.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Uma pesquisa indicou que no Brasil são gastos aproximadamente 20% do tempo de aula mantendo a ordem na turma.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E em média são gastos outros 15min para realizar o acompanhamento das presenças e iniciar a aula.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A pesquisa mencionada se trata da TALIS 2014 (Teaching and Learning International Survey)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Foi realizada uma nova pesquisa em 2024, mas resultados sairão só em outubro de 2025, e há nova pesquisa agendada para 2030, não foi encontrada informações se o Brasil participou das novas pesquisas.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230b454c4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230b454c4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/>
              <a:t>Outro problema visto foram as interações indesejadas causadas pelo protótipo, que aumentam </a:t>
            </a:r>
            <a:r>
              <a:rPr lang="pt-BR" sz="1300"/>
              <a:t>desnecessariamente</a:t>
            </a:r>
            <a:r>
              <a:rPr lang="pt-BR" sz="1300"/>
              <a:t> a contagem de interações e o tempo necessário para que todos os alunos da turma indiquem a sua presença.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 oclusão é um dos tipos dessas interações indesejadas observadas, elas foram geradas por imagens onde o rosto do aluno estava parcialmente </a:t>
            </a:r>
            <a:r>
              <a:rPr lang="pt-BR" sz="1300"/>
              <a:t>visível</a:t>
            </a:r>
            <a:r>
              <a:rPr lang="pt-BR" sz="1300"/>
              <a:t>. Que aconteciam, por exemplo,</a:t>
            </a:r>
            <a:r>
              <a:rPr lang="pt-BR" sz="1300"/>
              <a:t> quando</a:t>
            </a:r>
            <a:r>
              <a:rPr lang="pt-BR" sz="1300"/>
              <a:t> o aluno estava entrando no campo de visão da </a:t>
            </a:r>
            <a:r>
              <a:rPr lang="pt-BR" sz="1300"/>
              <a:t>câmera</a:t>
            </a:r>
            <a:r>
              <a:rPr lang="pt-BR" sz="1300"/>
              <a:t>, ou quando ele estava olhando para o chão enquanto estava se posicionando.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 outro tipo de interação indesejada foi a reidentificação, </a:t>
            </a:r>
            <a:r>
              <a:rPr lang="pt-BR" sz="1300"/>
              <a:t>que acon</a:t>
            </a:r>
            <a:r>
              <a:rPr lang="pt-BR" sz="1300"/>
              <a:t>tecia logo depois do aluno indicar sua presença e, enquanto estava saindo do campo de visão da </a:t>
            </a:r>
            <a:r>
              <a:rPr lang="pt-BR" sz="1300"/>
              <a:t>câmera, o </a:t>
            </a:r>
            <a:r>
              <a:rPr lang="pt-BR" sz="1300"/>
              <a:t>aplicativo detectava novamente o rosto dele. Daí ele acabava por interagir de novo com o aplicativo, descartando ou aceitando de novo o reconhecimento.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/>
              <a:t>Os gráficos e a comparação de tempo feita anteriormente </a:t>
            </a:r>
            <a:r>
              <a:rPr lang="pt-BR" sz="1300"/>
              <a:t>desconsideram</a:t>
            </a:r>
            <a:r>
              <a:rPr lang="pt-BR" sz="1300"/>
              <a:t> essas interações indesejadas.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— — — — — — — — — — — — — — — — — — —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Foram 73 (~33%) interações indesejadas, que somadas às 144 interações normais (voluntárias), somam </a:t>
            </a:r>
            <a:r>
              <a:rPr lang="pt-BR" sz="1300"/>
              <a:t>217 interações capturadas ao longo do teste.</a:t>
            </a:r>
            <a:endParaRPr sz="13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230b454c4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230b454c4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230b454c4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230b454c4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 trabalho abrangeu: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 identificação da estrutura de um sistema de reconhecimento facial,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 desenvolvimento e avaliação de um protótipo para realizar o acompanhamento de </a:t>
            </a:r>
            <a:r>
              <a:rPr lang="pt-BR" sz="1300"/>
              <a:t>frequência</a:t>
            </a:r>
            <a:r>
              <a:rPr lang="pt-BR" sz="1300"/>
              <a:t> através de reconhecimento facial,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E foi visto que essa forma alternativa de indicar </a:t>
            </a:r>
            <a:r>
              <a:rPr lang="pt-BR" sz="1300"/>
              <a:t>a</a:t>
            </a:r>
            <a:r>
              <a:rPr lang="pt-BR" sz="1300"/>
              <a:t> presença necessita de menos tempo e dá maior liberdade ao professor, já que a responsabilidade de indicar a presença fica sobre o aluno.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237b1b0b61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237b1b0b61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271f2f8e1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271f2f8e1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230b454c4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230b454c4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(Protótipo de baixa fidelidade da nova interface)</a:t>
            </a:r>
            <a:endParaRPr sz="13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290f9bf8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290f9bf8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290f9bf8e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290f9bf8e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290f9bf8e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290f9bf8e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290f9bf8e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290f9bf8e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2d42072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2d42072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Esse trabalho tem por objetivo descobrir se o uso do reconhecimento facial pode agilizar o acompanhamento das presenças em aula.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22d4207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322d4207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71f2f8e1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71f2f8e1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Existem algumas outr</a:t>
            </a:r>
            <a:r>
              <a:rPr lang="pt-BR" sz="1300"/>
              <a:t>as</a:t>
            </a:r>
            <a:r>
              <a:rPr lang="pt-BR" sz="1300"/>
              <a:t> soluções já pensadas para digitalizar o acompanhamento das presenças do alunos.</a:t>
            </a:r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2d420729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2d420729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Uma delas é o sistema desenvolvido, e implantado nas Escolas Estaduais no Paraná.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Esse sistema funciona de maneira muito parecida com a ideia </a:t>
            </a:r>
            <a:r>
              <a:rPr lang="pt-BR" sz="1300"/>
              <a:t>que foi pr</a:t>
            </a:r>
            <a:r>
              <a:rPr lang="pt-BR" sz="1300"/>
              <a:t>oposta pelo professor da UFF.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Aqui os professores através de um aplicativo ou site, podem enviar fotos da turma, que serão analisadas e uma lista dos alunos reconhecidos é apresentada para que </a:t>
            </a:r>
            <a:r>
              <a:rPr lang="pt-BR" sz="1300"/>
              <a:t>possíveis</a:t>
            </a:r>
            <a:r>
              <a:rPr lang="pt-BR" sz="1300"/>
              <a:t> alterações sejam feitas pelo professor.</a:t>
            </a:r>
            <a:endParaRPr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2d420729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2d420729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 outra solução já criada é o “Aluno Presente”, um sistema para controle de presenças, focado na governança, no baixo custo de manutenção e na padronização do acompanhamento.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Ele foi desenvolvido como trabalho de conclusão de curso e foi apresentado no semestre passado (2024.2), aqui no Instituto de Computação da UFF.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Nesse sistema o professor verifica as presenças gerando </a:t>
            </a:r>
            <a:r>
              <a:rPr lang="pt-BR" sz="1300"/>
              <a:t>um código ou um qr code</a:t>
            </a:r>
            <a:r>
              <a:rPr lang="pt-BR" sz="1300"/>
              <a:t> através do site</a:t>
            </a:r>
            <a:r>
              <a:rPr lang="pt-BR" sz="1300"/>
              <a:t>. </a:t>
            </a:r>
            <a:r>
              <a:rPr lang="pt-BR" sz="1300"/>
              <a:t>E os alunos indicam sua presença escaneando o qr code ou inserindo o código no aplicativo desenvolvido para eles.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Open Sans ExtraBold"/>
              <a:buNone/>
              <a:defRPr sz="52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b="1"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3" name="Google Shape;53;p2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3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/>
          <p:nvPr>
            <p:ph type="title"/>
          </p:nvPr>
        </p:nvSpPr>
        <p:spPr>
          <a:xfrm>
            <a:off x="311700" y="445025"/>
            <a:ext cx="82089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noFill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type="title"/>
          </p:nvPr>
        </p:nvSpPr>
        <p:spPr>
          <a:xfrm>
            <a:off x="490250" y="450150"/>
            <a:ext cx="8169000" cy="409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Cabin"/>
              <a:buNone/>
              <a:defRPr b="1" sz="4000">
                <a:latin typeface="Cabin"/>
                <a:ea typeface="Cabin"/>
                <a:cs typeface="Cabin"/>
                <a:sym typeface="Cabin"/>
              </a:defRPr>
            </a:lvl1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234000"/>
            <a:ext cx="9144000" cy="4679750"/>
            <a:chOff x="0" y="234000"/>
            <a:chExt cx="9144000" cy="467975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0" y="23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0" y="59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0" y="95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0" y="131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0" y="167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0" y="203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0" y="239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0" y="275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0" y="311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0" y="347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0" y="383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0" y="4554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0" y="41942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0" y="49137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" name="Google Shape;21;p1"/>
          <p:cNvGrpSpPr/>
          <p:nvPr/>
        </p:nvGrpSpPr>
        <p:grpSpPr>
          <a:xfrm>
            <a:off x="252000" y="0"/>
            <a:ext cx="8640000" cy="5149200"/>
            <a:chOff x="252000" y="0"/>
            <a:chExt cx="8640000" cy="5149200"/>
          </a:xfrm>
        </p:grpSpPr>
        <p:cxnSp>
          <p:nvCxnSpPr>
            <p:cNvPr id="22" name="Google Shape;22;p1"/>
            <p:cNvCxnSpPr/>
            <p:nvPr/>
          </p:nvCxnSpPr>
          <p:spPr>
            <a:xfrm>
              <a:off x="25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1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97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133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169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205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241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277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313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349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385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1"/>
            <p:cNvCxnSpPr/>
            <p:nvPr/>
          </p:nvCxnSpPr>
          <p:spPr>
            <a:xfrm>
              <a:off x="421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1"/>
            <p:cNvCxnSpPr/>
            <p:nvPr/>
          </p:nvCxnSpPr>
          <p:spPr>
            <a:xfrm>
              <a:off x="457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493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529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565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601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637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673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709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745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781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817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853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892000" y="0"/>
              <a:ext cx="0" cy="51492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bin"/>
              <a:buNone/>
              <a:defRPr b="1" sz="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b="1"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b="1"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b="1"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b="1"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b="1"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b="1"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b="1"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b="1"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1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4000" spcFirstLastPara="1" rIns="54000" wrap="square" tIns="0">
            <a:noAutofit/>
          </a:bodyPr>
          <a:lstStyle>
            <a:lvl1pPr lvl="0" algn="ctr"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buNone/>
              <a:defRPr sz="2000">
                <a:latin typeface="Cabin"/>
                <a:ea typeface="Cabin"/>
                <a:cs typeface="Cabin"/>
                <a:sym typeface="Cabin"/>
              </a:defRPr>
            </a:lvl2pPr>
            <a:lvl3pPr lvl="2" algn="ctr">
              <a:buNone/>
              <a:defRPr sz="2000">
                <a:latin typeface="Cabin"/>
                <a:ea typeface="Cabin"/>
                <a:cs typeface="Cabin"/>
                <a:sym typeface="Cabin"/>
              </a:defRPr>
            </a:lvl3pPr>
            <a:lvl4pPr lvl="3" algn="ctr">
              <a:buNone/>
              <a:defRPr sz="2000">
                <a:latin typeface="Cabin"/>
                <a:ea typeface="Cabin"/>
                <a:cs typeface="Cabin"/>
                <a:sym typeface="Cabin"/>
              </a:defRPr>
            </a:lvl4pPr>
            <a:lvl5pPr lvl="4" algn="ctr">
              <a:buNone/>
              <a:defRPr sz="2000">
                <a:latin typeface="Cabin"/>
                <a:ea typeface="Cabin"/>
                <a:cs typeface="Cabin"/>
                <a:sym typeface="Cabin"/>
              </a:defRPr>
            </a:lvl5pPr>
            <a:lvl6pPr lvl="5" algn="ctr">
              <a:buNone/>
              <a:defRPr sz="2000">
                <a:latin typeface="Cabin"/>
                <a:ea typeface="Cabin"/>
                <a:cs typeface="Cabin"/>
                <a:sym typeface="Cabin"/>
              </a:defRPr>
            </a:lvl6pPr>
            <a:lvl7pPr lvl="6" algn="ctr">
              <a:buNone/>
              <a:defRPr sz="2000">
                <a:latin typeface="Cabin"/>
                <a:ea typeface="Cabin"/>
                <a:cs typeface="Cabin"/>
                <a:sym typeface="Cabin"/>
              </a:defRPr>
            </a:lvl7pPr>
            <a:lvl8pPr lvl="7" algn="ctr">
              <a:buNone/>
              <a:defRPr sz="2000">
                <a:latin typeface="Cabin"/>
                <a:ea typeface="Cabin"/>
                <a:cs typeface="Cabin"/>
                <a:sym typeface="Cabin"/>
              </a:defRPr>
            </a:lvl8pPr>
            <a:lvl9pPr lvl="8" algn="ctr">
              <a:buNone/>
              <a:defRPr sz="2000"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hyperlink" Target="https://www.conta-corrente.com/conta-digital/banco-neon/neon-usar-selfie-para-validar-compras-pela-internet/" TargetMode="External"/><Relationship Id="rId7" Type="http://schemas.openxmlformats.org/officeDocument/2006/relationships/hyperlink" Target="https://zkteco.eu/news-center/news/zkteco-access-control-turnstiles-facial-recognition-biometrics" TargetMode="External"/><Relationship Id="rId8" Type="http://schemas.openxmlformats.org/officeDocument/2006/relationships/hyperlink" Target="https://www.idemia.com/video-analytics-sensitive-plac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10" Type="http://schemas.openxmlformats.org/officeDocument/2006/relationships/image" Target="../media/image7.jpg"/><Relationship Id="rId9" Type="http://schemas.openxmlformats.org/officeDocument/2006/relationships/image" Target="../media/image17.jpg"/><Relationship Id="rId5" Type="http://schemas.openxmlformats.org/officeDocument/2006/relationships/image" Target="../media/image11.jpg"/><Relationship Id="rId6" Type="http://schemas.openxmlformats.org/officeDocument/2006/relationships/image" Target="../media/image16.jpg"/><Relationship Id="rId7" Type="http://schemas.openxmlformats.org/officeDocument/2006/relationships/image" Target="../media/image12.jpg"/><Relationship Id="rId8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hyperlink" Target="https://developers.google.com/ml-kit/vision/face-detection?hl=pt-br" TargetMode="External"/><Relationship Id="rId5" Type="http://schemas.openxmlformats.org/officeDocument/2006/relationships/image" Target="../media/image21.png"/><Relationship Id="rId6" Type="http://schemas.openxmlformats.org/officeDocument/2006/relationships/hyperlink" Target="https://www.visir.org/research/3d-face-tracking-and-3d-avatar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hyperlink" Target="https://sefiks.com/2020/05/01/a-gentle-introduction-to-face-recognition-in-deep-learning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jpg"/><Relationship Id="rId4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44.jpg"/><Relationship Id="rId5" Type="http://schemas.openxmlformats.org/officeDocument/2006/relationships/hyperlink" Target="https://unsplash.com/pt-br/@iamfelicia?utm_content=creditCopyText&amp;utm_medium=referral&amp;utm_source=unsplash" TargetMode="External"/><Relationship Id="rId6" Type="http://schemas.openxmlformats.org/officeDocument/2006/relationships/hyperlink" Target="https://unsplash.com/pt-br/@iamfelicia?utm_content=creditCopyText&amp;utm_medium=referral&amp;utm_source=unsplash" TargetMode="External"/><Relationship Id="rId7" Type="http://schemas.openxmlformats.org/officeDocument/2006/relationships/hyperlink" Target="https://unsplash.com/pt-br/fotografias/homem-vestindo-camiseta-preta-close-up-fotografia-Qs_Zkak27Jk?utm_content=creditCopyText&amp;utm_medium=referral&amp;utm_source=unsplash" TargetMode="External"/><Relationship Id="rId8" Type="http://schemas.openxmlformats.org/officeDocument/2006/relationships/hyperlink" Target="https://unsplash.com/pt-br/fotografias/homem-vestindo-camiseta-preta-close-up-fotografia-Qs_Zkak27Jk?utm_content=creditCopyText&amp;utm_medium=referral&amp;utm_source=unsplash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jpg"/><Relationship Id="rId4" Type="http://schemas.openxmlformats.org/officeDocument/2006/relationships/image" Target="../media/image31.jpg"/><Relationship Id="rId5" Type="http://schemas.openxmlformats.org/officeDocument/2006/relationships/image" Target="../media/image36.jpg"/><Relationship Id="rId6" Type="http://schemas.openxmlformats.org/officeDocument/2006/relationships/image" Target="../media/image33.jpg"/><Relationship Id="rId7" Type="http://schemas.openxmlformats.org/officeDocument/2006/relationships/image" Target="../media/image3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educacaopublica.cecierj.edu.br/artigos/14/27/em-busca-do-tempo-perdido-ndash-em-sala-de-aula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educacao.pr.gov.br/Noticia/Tecnologia-de-reconhecimento-facial-na-chamada-chega-16-mil-colegios-da-rede-estadual" TargetMode="External"/><Relationship Id="rId4" Type="http://schemas.openxmlformats.org/officeDocument/2006/relationships/hyperlink" Target="https://ieeexplore.ieee.org/document/9259802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microsoft.com/en-us/research/publication/a-survey-of-recent-advances-in-face-detection/" TargetMode="External"/><Relationship Id="rId4" Type="http://schemas.openxmlformats.org/officeDocument/2006/relationships/hyperlink" Target="https://www.sciencedirect.com/science/article/pii/" TargetMode="External"/><Relationship Id="rId5" Type="http://schemas.openxmlformats.org/officeDocument/2006/relationships/hyperlink" Target="https://www.sciencedirect.com/science/article/pii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dx.doi.org/10.1109/CVPR.2015.7298682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laticon.com/br/autores/becris" TargetMode="External"/><Relationship Id="rId4" Type="http://schemas.openxmlformats.org/officeDocument/2006/relationships/hyperlink" Target="https://www.flaticon.com/br/icone-gratis/tempo-de-espera_5965191?related_id=5965191&amp;origin=search" TargetMode="External"/><Relationship Id="rId5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Relationship Id="rId5" Type="http://schemas.openxmlformats.org/officeDocument/2006/relationships/hyperlink" Target="https://www.educacao.pr.gov.br/Noticia/Tecnologia-de-reconhecimento-facial-na-chamada-chega-16-mil-colegios-da-rede-estadua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>
            <a:off x="387900" y="385199"/>
            <a:ext cx="8521200" cy="4526700"/>
          </a:xfrm>
          <a:prstGeom prst="roundRect">
            <a:avLst>
              <a:gd fmla="val 345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311700" y="308949"/>
            <a:ext cx="8520600" cy="4526700"/>
          </a:xfrm>
          <a:prstGeom prst="roundRect">
            <a:avLst>
              <a:gd fmla="val 345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>
            <p:ph idx="4294967295" type="body"/>
          </p:nvPr>
        </p:nvSpPr>
        <p:spPr>
          <a:xfrm>
            <a:off x="311700" y="472199"/>
            <a:ext cx="8520600" cy="3081900"/>
          </a:xfrm>
          <a:prstGeom prst="rect">
            <a:avLst/>
          </a:prstGeom>
        </p:spPr>
        <p:txBody>
          <a:bodyPr anchorCtr="0" anchor="t" bIns="91425" lIns="234000" spcFirstLastPara="1" rIns="234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latin typeface="Open Sans"/>
                <a:ea typeface="Open Sans"/>
                <a:cs typeface="Open Sans"/>
                <a:sym typeface="Open Sans"/>
              </a:rPr>
              <a:t>Aluno em aula: uma aplicação para contabilização digital de assiduidade</a:t>
            </a:r>
            <a:endParaRPr b="1"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500">
                <a:latin typeface="Cabin"/>
                <a:ea typeface="Cabin"/>
                <a:cs typeface="Cabin"/>
                <a:sym typeface="Cabin"/>
              </a:rPr>
              <a:t>Aluno: </a:t>
            </a:r>
            <a:r>
              <a:rPr i="1" lang="pt-BR" sz="2500">
                <a:latin typeface="Cabin"/>
                <a:ea typeface="Cabin"/>
                <a:cs typeface="Cabin"/>
                <a:sym typeface="Cabin"/>
              </a:rPr>
              <a:t>Gabriel da Cunha Borba</a:t>
            </a:r>
            <a:endParaRPr i="1" sz="25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500">
                <a:latin typeface="Cabin"/>
                <a:ea typeface="Cabin"/>
                <a:cs typeface="Cabin"/>
                <a:sym typeface="Cabin"/>
              </a:rPr>
              <a:t>Orientadora: </a:t>
            </a:r>
            <a:r>
              <a:rPr i="1" lang="pt-BR" sz="2500">
                <a:latin typeface="Cabin"/>
                <a:ea typeface="Cabin"/>
                <a:cs typeface="Cabin"/>
                <a:sym typeface="Cabin"/>
              </a:rPr>
              <a:t>Profª. </a:t>
            </a:r>
            <a:r>
              <a:rPr i="1" lang="pt-BR" sz="2500">
                <a:latin typeface="Cabin"/>
                <a:ea typeface="Cabin"/>
                <a:cs typeface="Cabin"/>
                <a:sym typeface="Cabin"/>
              </a:rPr>
              <a:t>Daniela Gorski Trevisan</a:t>
            </a:r>
            <a:endParaRPr i="1" sz="25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500">
                <a:latin typeface="Cabin"/>
                <a:ea typeface="Cabin"/>
                <a:cs typeface="Cabin"/>
                <a:sym typeface="Cabin"/>
              </a:rPr>
              <a:t>Banca: </a:t>
            </a:r>
            <a:r>
              <a:rPr i="1" lang="pt-BR" sz="2500">
                <a:latin typeface="Cabin"/>
                <a:ea typeface="Cabin"/>
                <a:cs typeface="Cabin"/>
                <a:sym typeface="Cabin"/>
              </a:rPr>
              <a:t>P</a:t>
            </a:r>
            <a:r>
              <a:rPr i="1" lang="pt-BR" sz="2500">
                <a:latin typeface="Cabin"/>
                <a:ea typeface="Cabin"/>
                <a:cs typeface="Cabin"/>
                <a:sym typeface="Cabin"/>
              </a:rPr>
              <a:t>rof. Anselmo Antunes Montenegro</a:t>
            </a:r>
            <a:endParaRPr i="1" sz="25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500">
                <a:latin typeface="Cabin"/>
                <a:ea typeface="Cabin"/>
                <a:cs typeface="Cabin"/>
                <a:sym typeface="Cabin"/>
              </a:rPr>
              <a:t>		 </a:t>
            </a:r>
            <a:r>
              <a:rPr i="1" lang="pt-BR" sz="2500">
                <a:latin typeface="Cabin"/>
                <a:ea typeface="Cabin"/>
                <a:cs typeface="Cabin"/>
                <a:sym typeface="Cabin"/>
              </a:rPr>
              <a:t>Prof. Flávio Luiz Seixas</a:t>
            </a:r>
            <a:endParaRPr b="1" sz="25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311700" y="4160050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Trabalho de conclusão de curso da Universidade Federal Fluminense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/>
          <p:nvPr/>
        </p:nvSpPr>
        <p:spPr>
          <a:xfrm>
            <a:off x="392100" y="2070000"/>
            <a:ext cx="8520600" cy="11592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15900" y="1993800"/>
            <a:ext cx="8520600" cy="11592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 txBox="1"/>
          <p:nvPr>
            <p:ph type="title"/>
          </p:nvPr>
        </p:nvSpPr>
        <p:spPr>
          <a:xfrm>
            <a:off x="318000" y="2094600"/>
            <a:ext cx="85164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Fundamentação teórica</a:t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/>
          <p:nvPr/>
        </p:nvSpPr>
        <p:spPr>
          <a:xfrm>
            <a:off x="387900" y="1510275"/>
            <a:ext cx="2628000" cy="3400500"/>
          </a:xfrm>
          <a:prstGeom prst="roundRect">
            <a:avLst>
              <a:gd fmla="val 3226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Reconhecimento facial</a:t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311700" y="1434075"/>
            <a:ext cx="2628000" cy="3400500"/>
          </a:xfrm>
          <a:prstGeom prst="roundRect">
            <a:avLst>
              <a:gd fmla="val 3226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311700" y="3997650"/>
            <a:ext cx="262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Verificação de </a:t>
            </a:r>
            <a:br>
              <a:rPr lang="pt-BR" sz="2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pt-BR" sz="2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identidade</a:t>
            </a:r>
            <a:endParaRPr sz="23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3334200" y="1510275"/>
            <a:ext cx="2628000" cy="3400500"/>
          </a:xfrm>
          <a:prstGeom prst="roundRect">
            <a:avLst>
              <a:gd fmla="val 3226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3258000" y="1434075"/>
            <a:ext cx="2628000" cy="3400500"/>
          </a:xfrm>
          <a:prstGeom prst="roundRect">
            <a:avLst>
              <a:gd fmla="val 3226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3258000" y="3997775"/>
            <a:ext cx="262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Controle de acesso</a:t>
            </a:r>
            <a:endParaRPr sz="23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6280500" y="1510275"/>
            <a:ext cx="2628000" cy="3400500"/>
          </a:xfrm>
          <a:prstGeom prst="roundRect">
            <a:avLst>
              <a:gd fmla="val 3226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6204300" y="1434075"/>
            <a:ext cx="2628000" cy="3400500"/>
          </a:xfrm>
          <a:prstGeom prst="roundRect">
            <a:avLst>
              <a:gd fmla="val 3226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6204300" y="4017600"/>
            <a:ext cx="26280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Segurança</a:t>
            </a:r>
            <a:endParaRPr sz="23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Imagem de uma câmera de vigilância de um aeroporto." id="232" name="Google Shape;2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425" y="1680825"/>
            <a:ext cx="2101750" cy="2101750"/>
          </a:xfrm>
          <a:prstGeom prst="rect">
            <a:avLst/>
          </a:prstGeom>
          <a:solidFill>
            <a:srgbClr val="FEEBD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m de uma catraca com barreiras pivotantes de vidro utilizando reconhecimento facial para controle de acesso." id="233" name="Google Shape;2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125" y="1604625"/>
            <a:ext cx="2101750" cy="210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de verificação biométrica do aplicativo de um banco." id="234" name="Google Shape;2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800" y="1604625"/>
            <a:ext cx="1595812" cy="23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/>
        </p:nvSpPr>
        <p:spPr>
          <a:xfrm>
            <a:off x="827900" y="1373025"/>
            <a:ext cx="15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Imagem de </a:t>
            </a:r>
            <a:r>
              <a:rPr lang="pt-BR" sz="800" u="sng">
                <a:hlinkClick r:id="rId6"/>
              </a:rPr>
              <a:t>Conta Corrente</a:t>
            </a:r>
            <a:endParaRPr sz="800"/>
          </a:p>
        </p:txBody>
      </p:sp>
      <p:sp>
        <p:nvSpPr>
          <p:cNvPr id="236" name="Google Shape;236;p23"/>
          <p:cNvSpPr txBox="1"/>
          <p:nvPr/>
        </p:nvSpPr>
        <p:spPr>
          <a:xfrm>
            <a:off x="3521150" y="1357875"/>
            <a:ext cx="210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Imagem de </a:t>
            </a:r>
            <a:r>
              <a:rPr lang="pt-BR" sz="800" u="sng">
                <a:hlinkClick r:id="rId7"/>
              </a:rPr>
              <a:t>ZKTeco</a:t>
            </a:r>
            <a:endParaRPr sz="800"/>
          </a:p>
        </p:txBody>
      </p:sp>
      <p:sp>
        <p:nvSpPr>
          <p:cNvPr id="237" name="Google Shape;237;p23"/>
          <p:cNvSpPr txBox="1"/>
          <p:nvPr/>
        </p:nvSpPr>
        <p:spPr>
          <a:xfrm>
            <a:off x="6467425" y="1357875"/>
            <a:ext cx="210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Imagem de </a:t>
            </a:r>
            <a:r>
              <a:rPr lang="pt-BR" sz="800" u="sng">
                <a:hlinkClick r:id="rId8"/>
              </a:rPr>
              <a:t>IDEMIA</a:t>
            </a:r>
            <a:r>
              <a:rPr lang="pt-BR" sz="800"/>
              <a:t>.</a:t>
            </a:r>
            <a:endParaRPr sz="800"/>
          </a:p>
        </p:txBody>
      </p:sp>
      <p:sp>
        <p:nvSpPr>
          <p:cNvPr id="238" name="Google Shape;238;p23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/>
          <p:nvPr/>
        </p:nvSpPr>
        <p:spPr>
          <a:xfrm>
            <a:off x="387900" y="385113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311700" y="308913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311700" y="308913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 básicas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387900" y="151027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311700" y="143407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4"/>
          <p:cNvGrpSpPr/>
          <p:nvPr/>
        </p:nvGrpSpPr>
        <p:grpSpPr>
          <a:xfrm>
            <a:off x="-606612" y="-3617062"/>
            <a:ext cx="2056200" cy="669463"/>
            <a:chOff x="3673925" y="193688"/>
            <a:chExt cx="2056200" cy="669463"/>
          </a:xfrm>
        </p:grpSpPr>
        <p:sp>
          <p:nvSpPr>
            <p:cNvPr id="250" name="Google Shape;250;p24"/>
            <p:cNvSpPr/>
            <p:nvPr/>
          </p:nvSpPr>
          <p:spPr>
            <a:xfrm>
              <a:off x="3750125" y="323150"/>
              <a:ext cx="1980000" cy="540000"/>
            </a:xfrm>
            <a:prstGeom prst="roundRect">
              <a:avLst>
                <a:gd fmla="val 837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3673925" y="246938"/>
              <a:ext cx="1980000" cy="540000"/>
            </a:xfrm>
            <a:prstGeom prst="roundRect">
              <a:avLst>
                <a:gd fmla="val 8370" name="adj"/>
              </a:avLst>
            </a:prstGeom>
            <a:solidFill>
              <a:srgbClr val="9BD4E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 txBox="1"/>
            <p:nvPr/>
          </p:nvSpPr>
          <p:spPr>
            <a:xfrm>
              <a:off x="3673925" y="193688"/>
              <a:ext cx="198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35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Detecção</a:t>
              </a:r>
              <a:endParaRPr/>
            </a:p>
          </p:txBody>
        </p:sp>
      </p:grpSp>
      <p:grpSp>
        <p:nvGrpSpPr>
          <p:cNvPr id="253" name="Google Shape;253;p24"/>
          <p:cNvGrpSpPr/>
          <p:nvPr/>
        </p:nvGrpSpPr>
        <p:grpSpPr>
          <a:xfrm>
            <a:off x="-606612" y="-2924650"/>
            <a:ext cx="2776200" cy="669450"/>
            <a:chOff x="6072000" y="1747875"/>
            <a:chExt cx="2776200" cy="669450"/>
          </a:xfrm>
        </p:grpSpPr>
        <p:sp>
          <p:nvSpPr>
            <p:cNvPr id="254" name="Google Shape;254;p24"/>
            <p:cNvSpPr/>
            <p:nvPr/>
          </p:nvSpPr>
          <p:spPr>
            <a:xfrm>
              <a:off x="6148200" y="1877325"/>
              <a:ext cx="2700000" cy="540000"/>
            </a:xfrm>
            <a:prstGeom prst="roundRect">
              <a:avLst>
                <a:gd fmla="val 837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6072000" y="1801125"/>
              <a:ext cx="2700000" cy="540000"/>
            </a:xfrm>
            <a:prstGeom prst="roundRect">
              <a:avLst>
                <a:gd fmla="val 8370" name="adj"/>
              </a:avLst>
            </a:prstGeom>
            <a:solidFill>
              <a:srgbClr val="F39257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6" name="Google Shape;256;p24"/>
            <p:cNvSpPr txBox="1"/>
            <p:nvPr/>
          </p:nvSpPr>
          <p:spPr>
            <a:xfrm>
              <a:off x="6072000" y="1747875"/>
              <a:ext cx="270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35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Alinhamento</a:t>
              </a:r>
              <a:endParaRPr/>
            </a:p>
          </p:txBody>
        </p:sp>
      </p:grpSp>
      <p:grpSp>
        <p:nvGrpSpPr>
          <p:cNvPr id="257" name="Google Shape;257;p24"/>
          <p:cNvGrpSpPr/>
          <p:nvPr/>
        </p:nvGrpSpPr>
        <p:grpSpPr>
          <a:xfrm>
            <a:off x="-606612" y="-2225650"/>
            <a:ext cx="2776200" cy="669450"/>
            <a:chOff x="641850" y="1747875"/>
            <a:chExt cx="2776200" cy="669450"/>
          </a:xfrm>
        </p:grpSpPr>
        <p:sp>
          <p:nvSpPr>
            <p:cNvPr id="258" name="Google Shape;258;p24"/>
            <p:cNvSpPr/>
            <p:nvPr/>
          </p:nvSpPr>
          <p:spPr>
            <a:xfrm>
              <a:off x="718050" y="1877325"/>
              <a:ext cx="2700000" cy="540000"/>
            </a:xfrm>
            <a:prstGeom prst="roundRect">
              <a:avLst>
                <a:gd fmla="val 837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641850" y="1801125"/>
              <a:ext cx="2700000" cy="540000"/>
            </a:xfrm>
            <a:prstGeom prst="roundRect">
              <a:avLst>
                <a:gd fmla="val 8370" name="adj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0" name="Google Shape;260;p24"/>
            <p:cNvSpPr txBox="1"/>
            <p:nvPr/>
          </p:nvSpPr>
          <p:spPr>
            <a:xfrm>
              <a:off x="642000" y="1747875"/>
              <a:ext cx="270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35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R</a:t>
              </a:r>
              <a:r>
                <a:rPr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epresentação</a:t>
              </a:r>
              <a:endParaRPr/>
            </a:p>
          </p:txBody>
        </p:sp>
      </p:grpSp>
      <p:grpSp>
        <p:nvGrpSpPr>
          <p:cNvPr id="261" name="Google Shape;261;p24"/>
          <p:cNvGrpSpPr/>
          <p:nvPr/>
        </p:nvGrpSpPr>
        <p:grpSpPr>
          <a:xfrm>
            <a:off x="-606612" y="-1528218"/>
            <a:ext cx="2056200" cy="669450"/>
            <a:chOff x="3673925" y="3151125"/>
            <a:chExt cx="2056200" cy="669450"/>
          </a:xfrm>
        </p:grpSpPr>
        <p:sp>
          <p:nvSpPr>
            <p:cNvPr id="262" name="Google Shape;262;p24"/>
            <p:cNvSpPr/>
            <p:nvPr/>
          </p:nvSpPr>
          <p:spPr>
            <a:xfrm>
              <a:off x="3750125" y="3280575"/>
              <a:ext cx="1980000" cy="540000"/>
            </a:xfrm>
            <a:prstGeom prst="roundRect">
              <a:avLst>
                <a:gd fmla="val 837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3673925" y="3204375"/>
              <a:ext cx="1980000" cy="540000"/>
            </a:xfrm>
            <a:prstGeom prst="roundRect">
              <a:avLst>
                <a:gd fmla="val 8370" name="adj"/>
              </a:avLst>
            </a:prstGeom>
            <a:solidFill>
              <a:srgbClr val="97AC5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4" name="Google Shape;264;p24"/>
            <p:cNvSpPr txBox="1"/>
            <p:nvPr/>
          </p:nvSpPr>
          <p:spPr>
            <a:xfrm>
              <a:off x="3673925" y="3151125"/>
              <a:ext cx="198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35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V</a:t>
              </a:r>
              <a:r>
                <a:rPr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erificação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265" name="Google Shape;265;p24"/>
          <p:cNvGrpSpPr/>
          <p:nvPr/>
        </p:nvGrpSpPr>
        <p:grpSpPr>
          <a:xfrm>
            <a:off x="636738" y="2874300"/>
            <a:ext cx="3614400" cy="616750"/>
            <a:chOff x="636738" y="2874300"/>
            <a:chExt cx="3614400" cy="616750"/>
          </a:xfrm>
        </p:grpSpPr>
        <p:grpSp>
          <p:nvGrpSpPr>
            <p:cNvPr id="266" name="Google Shape;266;p24"/>
            <p:cNvGrpSpPr/>
            <p:nvPr/>
          </p:nvGrpSpPr>
          <p:grpSpPr>
            <a:xfrm>
              <a:off x="636738" y="2874300"/>
              <a:ext cx="622800" cy="616750"/>
              <a:chOff x="4302000" y="991125"/>
              <a:chExt cx="622800" cy="616750"/>
            </a:xfrm>
          </p:grpSpPr>
          <p:sp>
            <p:nvSpPr>
              <p:cNvPr id="267" name="Google Shape;267;p24"/>
              <p:cNvSpPr/>
              <p:nvPr/>
            </p:nvSpPr>
            <p:spPr>
              <a:xfrm>
                <a:off x="4384800" y="106787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4302000" y="991125"/>
                <a:ext cx="540000" cy="540000"/>
              </a:xfrm>
              <a:prstGeom prst="roundRect">
                <a:avLst>
                  <a:gd fmla="val 8032" name="adj"/>
                </a:avLst>
              </a:prstGeom>
              <a:solidFill>
                <a:srgbClr val="9BD4E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3000">
                    <a:latin typeface="Cabin"/>
                    <a:ea typeface="Cabin"/>
                    <a:cs typeface="Cabin"/>
                    <a:sym typeface="Cabin"/>
                  </a:rPr>
                  <a:t>1</a:t>
                </a:r>
                <a:endParaRPr b="1"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269" name="Google Shape;269;p24"/>
            <p:cNvGrpSpPr/>
            <p:nvPr/>
          </p:nvGrpSpPr>
          <p:grpSpPr>
            <a:xfrm>
              <a:off x="1640538" y="2874850"/>
              <a:ext cx="616200" cy="616200"/>
              <a:chOff x="5112000" y="1801125"/>
              <a:chExt cx="616200" cy="616200"/>
            </a:xfrm>
          </p:grpSpPr>
          <p:sp>
            <p:nvSpPr>
              <p:cNvPr id="270" name="Google Shape;270;p24"/>
              <p:cNvSpPr/>
              <p:nvPr/>
            </p:nvSpPr>
            <p:spPr>
              <a:xfrm>
                <a:off x="5188200" y="18773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>
                <a:off x="5112000" y="18011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F39257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3000">
                    <a:latin typeface="Cabin"/>
                    <a:ea typeface="Cabin"/>
                    <a:cs typeface="Cabin"/>
                    <a:sym typeface="Cabin"/>
                  </a:rPr>
                  <a:t>2</a:t>
                </a:r>
                <a:endParaRPr b="1"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272" name="Google Shape;272;p24"/>
            <p:cNvGrpSpPr/>
            <p:nvPr/>
          </p:nvGrpSpPr>
          <p:grpSpPr>
            <a:xfrm>
              <a:off x="2637738" y="2874850"/>
              <a:ext cx="616200" cy="616200"/>
              <a:chOff x="3492000" y="1801125"/>
              <a:chExt cx="616200" cy="616200"/>
            </a:xfrm>
          </p:grpSpPr>
          <p:sp>
            <p:nvSpPr>
              <p:cNvPr id="273" name="Google Shape;273;p24"/>
              <p:cNvSpPr/>
              <p:nvPr/>
            </p:nvSpPr>
            <p:spPr>
              <a:xfrm>
                <a:off x="3568200" y="18773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4" name="Google Shape;274;p24"/>
              <p:cNvSpPr/>
              <p:nvPr/>
            </p:nvSpPr>
            <p:spPr>
              <a:xfrm>
                <a:off x="3492000" y="18011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3000">
                    <a:latin typeface="Cabin"/>
                    <a:ea typeface="Cabin"/>
                    <a:cs typeface="Cabin"/>
                    <a:sym typeface="Cabin"/>
                  </a:rPr>
                  <a:t>3</a:t>
                </a:r>
                <a:endParaRPr b="1"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275" name="Google Shape;275;p24"/>
            <p:cNvGrpSpPr/>
            <p:nvPr/>
          </p:nvGrpSpPr>
          <p:grpSpPr>
            <a:xfrm>
              <a:off x="3634938" y="2874850"/>
              <a:ext cx="616200" cy="616200"/>
              <a:chOff x="3972125" y="2611125"/>
              <a:chExt cx="616200" cy="616200"/>
            </a:xfrm>
          </p:grpSpPr>
          <p:sp>
            <p:nvSpPr>
              <p:cNvPr id="276" name="Google Shape;276;p24"/>
              <p:cNvSpPr/>
              <p:nvPr/>
            </p:nvSpPr>
            <p:spPr>
              <a:xfrm>
                <a:off x="4048325" y="26873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3972125" y="26111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97AC5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3000">
                    <a:latin typeface="Cabin"/>
                    <a:ea typeface="Cabin"/>
                    <a:cs typeface="Cabin"/>
                    <a:sym typeface="Cabin"/>
                  </a:rPr>
                  <a:t>4</a:t>
                </a:r>
                <a:endParaRPr b="1"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cxnSp>
          <p:nvCxnSpPr>
            <p:cNvPr id="278" name="Google Shape;278;p24"/>
            <p:cNvCxnSpPr>
              <a:stCxn id="268" idx="2"/>
              <a:endCxn id="271" idx="0"/>
            </p:cNvCxnSpPr>
            <p:nvPr/>
          </p:nvCxnSpPr>
          <p:spPr>
            <a:xfrm rot="-5400000">
              <a:off x="1138938" y="2642700"/>
              <a:ext cx="539400" cy="1003800"/>
            </a:xfrm>
            <a:prstGeom prst="curvedConnector5">
              <a:avLst>
                <a:gd fmla="val -44146" name="adj1"/>
                <a:gd fmla="val 50000" name="adj2"/>
                <a:gd fmla="val 144156" name="adj3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" name="Google Shape;279;p24"/>
            <p:cNvCxnSpPr>
              <a:stCxn id="271" idx="2"/>
              <a:endCxn id="274" idx="0"/>
            </p:cNvCxnSpPr>
            <p:nvPr/>
          </p:nvCxnSpPr>
          <p:spPr>
            <a:xfrm rot="-5400000">
              <a:off x="2139138" y="2646250"/>
              <a:ext cx="540000" cy="997200"/>
            </a:xfrm>
            <a:prstGeom prst="curvedConnector5">
              <a:avLst>
                <a:gd fmla="val -44097" name="adj1"/>
                <a:gd fmla="val 50000" name="adj2"/>
                <a:gd fmla="val 144097" name="adj3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" name="Google Shape;280;p24"/>
            <p:cNvCxnSpPr>
              <a:stCxn id="274" idx="2"/>
              <a:endCxn id="277" idx="0"/>
            </p:cNvCxnSpPr>
            <p:nvPr/>
          </p:nvCxnSpPr>
          <p:spPr>
            <a:xfrm rot="-5400000">
              <a:off x="3136338" y="2646250"/>
              <a:ext cx="540000" cy="997200"/>
            </a:xfrm>
            <a:prstGeom prst="curvedConnector5">
              <a:avLst>
                <a:gd fmla="val -44097" name="adj1"/>
                <a:gd fmla="val 50000" name="adj2"/>
                <a:gd fmla="val 144097" name="adj3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81" name="Google Shape;281;p24"/>
          <p:cNvSpPr txBox="1"/>
          <p:nvPr/>
        </p:nvSpPr>
        <p:spPr>
          <a:xfrm>
            <a:off x="5311950" y="1749075"/>
            <a:ext cx="32400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- Detecção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- Alinhamento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- </a:t>
            </a: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Representação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- </a:t>
            </a: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Verificação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4848150" y="1749075"/>
            <a:ext cx="61620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 b="1"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endParaRPr b="1"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  <a:endParaRPr b="1"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</a:t>
            </a:r>
            <a:endParaRPr b="1"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5" name="Google Shape;285;p24"/>
          <p:cNvSpPr txBox="1"/>
          <p:nvPr/>
        </p:nvSpPr>
        <p:spPr>
          <a:xfrm>
            <a:off x="311700" y="448167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SERENGIL, S. I.; OZPINAR, A. Lightface: A hybrid deep face recognition framework.</a:t>
            </a:r>
            <a:endParaRPr b="1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387900" y="1510269"/>
            <a:ext cx="8520600" cy="3397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311700" y="1434069"/>
            <a:ext cx="8520600" cy="3397500"/>
          </a:xfrm>
          <a:prstGeom prst="roundRect">
            <a:avLst>
              <a:gd fmla="val 2298" name="adj"/>
            </a:avLst>
          </a:prstGeom>
          <a:solidFill>
            <a:srgbClr val="F7F7F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000" y="2412821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de uma face" id="295" name="Google Shape;2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92" y="2322821"/>
            <a:ext cx="162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2002" y="320902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2002" y="1616613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2002" y="3209013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2002" y="1616613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62002" y="3209013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2002" y="1616613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 txBox="1"/>
          <p:nvPr>
            <p:ph type="title"/>
          </p:nvPr>
        </p:nvSpPr>
        <p:spPr>
          <a:xfrm>
            <a:off x="311700" y="3088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Detecção</a:t>
            </a:r>
            <a:endParaRPr/>
          </a:p>
        </p:txBody>
      </p:sp>
      <p:sp>
        <p:nvSpPr>
          <p:cNvPr id="303" name="Google Shape;303;p25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5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/>
          <p:nvPr/>
        </p:nvSpPr>
        <p:spPr>
          <a:xfrm>
            <a:off x="392100" y="4112700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315900" y="4036500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"/>
          <p:cNvSpPr txBox="1"/>
          <p:nvPr>
            <p:ph type="title"/>
          </p:nvPr>
        </p:nvSpPr>
        <p:spPr>
          <a:xfrm>
            <a:off x="311700" y="4036500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Formas de detecção</a:t>
            </a: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78000" y="397875"/>
            <a:ext cx="4086000" cy="1544400"/>
          </a:xfrm>
          <a:prstGeom prst="roundRect">
            <a:avLst>
              <a:gd fmla="val 345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11700" y="316650"/>
            <a:ext cx="4086000" cy="1544400"/>
          </a:xfrm>
          <a:prstGeom prst="roundRect">
            <a:avLst>
              <a:gd fmla="val 345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"/>
          <p:cNvSpPr txBox="1"/>
          <p:nvPr/>
        </p:nvSpPr>
        <p:spPr>
          <a:xfrm>
            <a:off x="597750" y="2919150"/>
            <a:ext cx="349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Base em conhecimento</a:t>
            </a:r>
            <a:endParaRPr sz="23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4826700" y="392850"/>
            <a:ext cx="4086000" cy="1544400"/>
          </a:xfrm>
          <a:prstGeom prst="roundRect">
            <a:avLst>
              <a:gd fmla="val 345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4750500" y="308925"/>
            <a:ext cx="4086000" cy="1544400"/>
          </a:xfrm>
          <a:prstGeom prst="roundRect">
            <a:avLst>
              <a:gd fmla="val 345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378000" y="2249100"/>
            <a:ext cx="4086000" cy="1544400"/>
          </a:xfrm>
          <a:prstGeom prst="roundRect">
            <a:avLst>
              <a:gd fmla="val 345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301800" y="2172750"/>
            <a:ext cx="4086000" cy="1544400"/>
          </a:xfrm>
          <a:prstGeom prst="roundRect">
            <a:avLst>
              <a:gd fmla="val 345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4822500" y="2248950"/>
            <a:ext cx="4086000" cy="1544400"/>
          </a:xfrm>
          <a:prstGeom prst="roundRect">
            <a:avLst>
              <a:gd fmla="val 345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4746300" y="2172750"/>
            <a:ext cx="4086000" cy="1544400"/>
          </a:xfrm>
          <a:prstGeom prst="roundRect">
            <a:avLst>
              <a:gd fmla="val 345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 txBox="1"/>
          <p:nvPr/>
        </p:nvSpPr>
        <p:spPr>
          <a:xfrm>
            <a:off x="311700" y="309000"/>
            <a:ext cx="4086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Base em </a:t>
            </a:r>
            <a:b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conhecimento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301800" y="2185500"/>
            <a:ext cx="4086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Correspondência</a:t>
            </a: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a modelos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4750500" y="321675"/>
            <a:ext cx="4086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Características invariantes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4746300" y="2172750"/>
            <a:ext cx="4086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Base em </a:t>
            </a:r>
            <a:b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aparência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25" name="Google Shape;325;p26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7" name="Google Shape;327;p26"/>
          <p:cNvSpPr txBox="1"/>
          <p:nvPr/>
        </p:nvSpPr>
        <p:spPr>
          <a:xfrm>
            <a:off x="-3" y="4848300"/>
            <a:ext cx="8520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highlight>
                  <a:srgbClr val="FFFFFF"/>
                </a:highlight>
              </a:rPr>
              <a:t>ZHANG, C.; ZHANG, Z. A Survey of Recent Advances in Face Detection. [S.l.],2010</a:t>
            </a:r>
            <a:endParaRPr b="1"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/>
          <p:nvPr/>
        </p:nvSpPr>
        <p:spPr>
          <a:xfrm>
            <a:off x="387900" y="151027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11700" y="143407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7F7F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205" y="1835305"/>
            <a:ext cx="2597760" cy="259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7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345215" y="1835304"/>
            <a:ext cx="2597760" cy="259806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7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Alinhamento</a:t>
            </a:r>
            <a:endParaRPr/>
          </a:p>
        </p:txBody>
      </p:sp>
      <p:pic>
        <p:nvPicPr>
          <p:cNvPr id="339" name="Google Shape;3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711" y="1835305"/>
            <a:ext cx="2597760" cy="259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900109">
            <a:off x="5061495" y="1835310"/>
            <a:ext cx="2597785" cy="259804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7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/>
          <p:nvPr/>
        </p:nvSpPr>
        <p:spPr>
          <a:xfrm>
            <a:off x="387900" y="41138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8"/>
          <p:cNvSpPr/>
          <p:nvPr/>
        </p:nvSpPr>
        <p:spPr>
          <a:xfrm>
            <a:off x="311700" y="40376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8"/>
          <p:cNvSpPr txBox="1"/>
          <p:nvPr>
            <p:ph idx="1" type="body"/>
          </p:nvPr>
        </p:nvSpPr>
        <p:spPr>
          <a:xfrm>
            <a:off x="311700" y="403767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Frontalização de faces</a:t>
            </a:r>
            <a:endParaRPr/>
          </a:p>
        </p:txBody>
      </p:sp>
      <p:sp>
        <p:nvSpPr>
          <p:cNvPr id="350" name="Google Shape;350;p28"/>
          <p:cNvSpPr/>
          <p:nvPr/>
        </p:nvSpPr>
        <p:spPr>
          <a:xfrm>
            <a:off x="387925" y="38512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311700" y="30892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28"/>
          <p:cNvPicPr preferRelativeResize="0"/>
          <p:nvPr/>
        </p:nvPicPr>
        <p:blipFill rotWithShape="1">
          <a:blip r:embed="rId3">
            <a:alphaModFix/>
          </a:blip>
          <a:srcRect b="34258" l="31053" r="35031" t="11868"/>
          <a:stretch/>
        </p:blipFill>
        <p:spPr>
          <a:xfrm>
            <a:off x="437825" y="443800"/>
            <a:ext cx="2629550" cy="313074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8"/>
          <p:cNvSpPr txBox="1"/>
          <p:nvPr>
            <p:ph idx="1" type="body"/>
          </p:nvPr>
        </p:nvSpPr>
        <p:spPr>
          <a:xfrm>
            <a:off x="3067375" y="1141275"/>
            <a:ext cx="3009300" cy="17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M</a:t>
            </a:r>
            <a:r>
              <a:rPr lang="pt-BR" sz="3000"/>
              <a:t>étodos 2D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Métodos 3D</a:t>
            </a:r>
            <a:endParaRPr sz="3000"/>
          </a:p>
        </p:txBody>
      </p:sp>
      <p:sp>
        <p:nvSpPr>
          <p:cNvPr id="354" name="Google Shape;354;p28"/>
          <p:cNvSpPr txBox="1"/>
          <p:nvPr/>
        </p:nvSpPr>
        <p:spPr>
          <a:xfrm>
            <a:off x="1759500" y="3477825"/>
            <a:ext cx="135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bin"/>
                <a:ea typeface="Cabin"/>
                <a:cs typeface="Cabin"/>
                <a:sym typeface="Cabin"/>
              </a:rPr>
              <a:t>Imagem por </a:t>
            </a:r>
            <a:r>
              <a:rPr lang="pt-BR" sz="800" u="sng">
                <a:latin typeface="Cabin"/>
                <a:ea typeface="Cabin"/>
                <a:cs typeface="Cabin"/>
                <a:sym typeface="Cabin"/>
                <a:hlinkClick r:id="rId4"/>
              </a:rPr>
              <a:t>Google</a:t>
            </a:r>
            <a:endParaRPr sz="8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55" name="Google Shape;3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3492" y="443800"/>
            <a:ext cx="2055859" cy="31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8"/>
          <p:cNvSpPr txBox="1"/>
          <p:nvPr/>
        </p:nvSpPr>
        <p:spPr>
          <a:xfrm>
            <a:off x="7403200" y="3477825"/>
            <a:ext cx="135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bin"/>
                <a:ea typeface="Cabin"/>
                <a:cs typeface="Cabin"/>
                <a:sym typeface="Cabin"/>
              </a:rPr>
              <a:t>Imagem por </a:t>
            </a:r>
            <a:r>
              <a:rPr lang="pt-BR" sz="800" u="sng">
                <a:latin typeface="Cabin"/>
                <a:ea typeface="Cabin"/>
                <a:cs typeface="Cabin"/>
                <a:sym typeface="Cabin"/>
                <a:hlinkClick r:id="rId6"/>
              </a:rPr>
              <a:t>ViSiR</a:t>
            </a:r>
            <a:endParaRPr sz="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7" name="Google Shape;357;p28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9" name="Google Shape;359;p28"/>
          <p:cNvSpPr txBox="1"/>
          <p:nvPr/>
        </p:nvSpPr>
        <p:spPr>
          <a:xfrm>
            <a:off x="-3" y="486267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highlight>
                  <a:srgbClr val="FFFFFF"/>
                </a:highlight>
              </a:rPr>
              <a:t>LIN, C.-H.; HUANG, W.-J.; WU, B.-F. Deep representation alignment network for pose-invariant face recognition.</a:t>
            </a:r>
            <a:endParaRPr b="1"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r>
              <a:rPr lang="pt-BR"/>
              <a:t>epresentação</a:t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387900" y="151027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311700" y="143407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7F7F7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29"/>
          <p:cNvPicPr preferRelativeResize="0"/>
          <p:nvPr/>
        </p:nvPicPr>
        <p:blipFill rotWithShape="1">
          <a:blip r:embed="rId3">
            <a:alphaModFix/>
          </a:blip>
          <a:srcRect b="44214" l="37873" r="16323" t="46906"/>
          <a:stretch/>
        </p:blipFill>
        <p:spPr>
          <a:xfrm>
            <a:off x="1694025" y="2755077"/>
            <a:ext cx="5755949" cy="7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9"/>
          <p:cNvSpPr txBox="1"/>
          <p:nvPr/>
        </p:nvSpPr>
        <p:spPr>
          <a:xfrm>
            <a:off x="5707125" y="2494050"/>
            <a:ext cx="174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bin"/>
                <a:ea typeface="Cabin"/>
                <a:cs typeface="Cabin"/>
                <a:sym typeface="Cabin"/>
              </a:rPr>
              <a:t>Imagem adaptada de </a:t>
            </a:r>
            <a:r>
              <a:rPr lang="pt-BR" sz="800" u="sng">
                <a:latin typeface="Cabin"/>
                <a:ea typeface="Cabin"/>
                <a:cs typeface="Cabin"/>
                <a:sym typeface="Cabin"/>
                <a:hlinkClick r:id="rId4"/>
              </a:rPr>
              <a:t>Sefiks</a:t>
            </a:r>
            <a:endParaRPr sz="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1" name="Google Shape;371;p29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/>
          <p:nvPr/>
        </p:nvSpPr>
        <p:spPr>
          <a:xfrm>
            <a:off x="392100" y="41138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315900" y="40376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>
            <a:off x="387900" y="38512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311700" y="303009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"/>
          <p:cNvSpPr txBox="1"/>
          <p:nvPr/>
        </p:nvSpPr>
        <p:spPr>
          <a:xfrm>
            <a:off x="1390575" y="1149000"/>
            <a:ext cx="6363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98000" spcFirstLastPara="1" rIns="198000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Representações são obtidas como: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Subproduto de classificadores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Produto de representadores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2" name="Google Shape;382;p30"/>
          <p:cNvSpPr txBox="1"/>
          <p:nvPr>
            <p:ph idx="1" type="body"/>
          </p:nvPr>
        </p:nvSpPr>
        <p:spPr>
          <a:xfrm>
            <a:off x="315900" y="4037675"/>
            <a:ext cx="8516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Representações com redes neurais</a:t>
            </a: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0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5" name="Google Shape;385;p30"/>
          <p:cNvSpPr txBox="1"/>
          <p:nvPr/>
        </p:nvSpPr>
        <p:spPr>
          <a:xfrm>
            <a:off x="315897" y="333707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highlight>
                  <a:srgbClr val="FFFFFF"/>
                </a:highlight>
              </a:rPr>
              <a:t>SCHROFF, F.; KALENICHENKO, D.; PHILBIN, J. Facenet: A unified embedding for face recognition and clustering.</a:t>
            </a: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1"/>
          <p:cNvGrpSpPr/>
          <p:nvPr/>
        </p:nvGrpSpPr>
        <p:grpSpPr>
          <a:xfrm>
            <a:off x="315900" y="308925"/>
            <a:ext cx="8596800" cy="874200"/>
            <a:chOff x="315900" y="-1408600"/>
            <a:chExt cx="8596800" cy="874200"/>
          </a:xfrm>
        </p:grpSpPr>
        <p:sp>
          <p:nvSpPr>
            <p:cNvPr id="391" name="Google Shape;391;p31"/>
            <p:cNvSpPr/>
            <p:nvPr/>
          </p:nvSpPr>
          <p:spPr>
            <a:xfrm>
              <a:off x="392100" y="-1332400"/>
              <a:ext cx="8520600" cy="798000"/>
            </a:xfrm>
            <a:prstGeom prst="roundRect">
              <a:avLst>
                <a:gd fmla="val 5209" name="adj"/>
              </a:avLst>
            </a:prstGeom>
            <a:solidFill>
              <a:srgbClr val="000000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15900" y="-1408600"/>
              <a:ext cx="8520600" cy="798000"/>
            </a:xfrm>
            <a:prstGeom prst="roundRect">
              <a:avLst>
                <a:gd fmla="val 5209" name="adj"/>
              </a:avLst>
            </a:prstGeom>
            <a:solidFill>
              <a:srgbClr val="FDBA45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1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Verificação</a:t>
            </a:r>
            <a:endParaRPr/>
          </a:p>
        </p:txBody>
      </p:sp>
      <p:sp>
        <p:nvSpPr>
          <p:cNvPr id="394" name="Google Shape;394;p31"/>
          <p:cNvSpPr/>
          <p:nvPr/>
        </p:nvSpPr>
        <p:spPr>
          <a:xfrm>
            <a:off x="378000" y="1503900"/>
            <a:ext cx="4086000" cy="3402000"/>
          </a:xfrm>
          <a:prstGeom prst="roundRect">
            <a:avLst>
              <a:gd fmla="val 345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311700" y="1434075"/>
            <a:ext cx="4086000" cy="3402000"/>
          </a:xfrm>
          <a:prstGeom prst="roundRect">
            <a:avLst>
              <a:gd fmla="val 345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4826700" y="1505250"/>
            <a:ext cx="4086000" cy="3402000"/>
          </a:xfrm>
          <a:prstGeom prst="roundRect">
            <a:avLst>
              <a:gd fmla="val 345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/>
          <p:nvPr/>
        </p:nvSpPr>
        <p:spPr>
          <a:xfrm>
            <a:off x="4750500" y="1434075"/>
            <a:ext cx="4086000" cy="3402000"/>
          </a:xfrm>
          <a:prstGeom prst="roundRect">
            <a:avLst>
              <a:gd fmla="val 345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 txBox="1"/>
          <p:nvPr/>
        </p:nvSpPr>
        <p:spPr>
          <a:xfrm>
            <a:off x="311700" y="2504025"/>
            <a:ext cx="4086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Verificação</a:t>
            </a:r>
            <a:endParaRPr b="1" sz="4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 contra 1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9" name="Google Shape;399;p31"/>
          <p:cNvSpPr txBox="1"/>
          <p:nvPr/>
        </p:nvSpPr>
        <p:spPr>
          <a:xfrm>
            <a:off x="4750500" y="2504013"/>
            <a:ext cx="4086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Reconhecimento</a:t>
            </a:r>
            <a:endParaRPr b="1" sz="4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 contra Vários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0" name="Google Shape;400;p31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387900" y="385199"/>
            <a:ext cx="8521200" cy="4526700"/>
          </a:xfrm>
          <a:prstGeom prst="roundRect">
            <a:avLst>
              <a:gd fmla="val 345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311700" y="308949"/>
            <a:ext cx="8520600" cy="4526700"/>
          </a:xfrm>
          <a:prstGeom prst="roundRect">
            <a:avLst>
              <a:gd fmla="val 345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9" name="Google Shape;109;p14"/>
          <p:cNvSpPr txBox="1"/>
          <p:nvPr>
            <p:ph idx="4294967295" type="body"/>
          </p:nvPr>
        </p:nvSpPr>
        <p:spPr>
          <a:xfrm>
            <a:off x="311700" y="472199"/>
            <a:ext cx="8520600" cy="3081900"/>
          </a:xfrm>
          <a:prstGeom prst="rect">
            <a:avLst/>
          </a:prstGeom>
        </p:spPr>
        <p:txBody>
          <a:bodyPr anchorCtr="0" anchor="t" bIns="91425" lIns="378000" spcFirstLastPara="1" rIns="378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latin typeface="Cabin"/>
                <a:ea typeface="Cabin"/>
                <a:cs typeface="Cabin"/>
                <a:sym typeface="Cabin"/>
              </a:rPr>
              <a:t>Mapa da apresentação</a:t>
            </a:r>
            <a:endParaRPr b="1" sz="4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Introdução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Trabalhos relacionados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Fundamentação teórica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Desenvolvimento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Avaliação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Conclusão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/>
          <p:nvPr/>
        </p:nvSpPr>
        <p:spPr>
          <a:xfrm>
            <a:off x="387900" y="38512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2"/>
          <p:cNvSpPr/>
          <p:nvPr/>
        </p:nvSpPr>
        <p:spPr>
          <a:xfrm>
            <a:off x="311700" y="303009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2"/>
          <p:cNvSpPr/>
          <p:nvPr/>
        </p:nvSpPr>
        <p:spPr>
          <a:xfrm>
            <a:off x="4140250" y="1307450"/>
            <a:ext cx="1091700" cy="1091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2"/>
          <p:cNvSpPr txBox="1"/>
          <p:nvPr/>
        </p:nvSpPr>
        <p:spPr>
          <a:xfrm>
            <a:off x="382450" y="-527525"/>
            <a:ext cx="28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k-vizinhos mais próximos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0" name="Google Shape;410;p32"/>
          <p:cNvSpPr txBox="1"/>
          <p:nvPr/>
        </p:nvSpPr>
        <p:spPr>
          <a:xfrm>
            <a:off x="3311375" y="-572150"/>
            <a:ext cx="28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k-médias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1" name="Google Shape;411;p32"/>
          <p:cNvSpPr txBox="1"/>
          <p:nvPr/>
        </p:nvSpPr>
        <p:spPr>
          <a:xfrm>
            <a:off x="5106850" y="-630900"/>
            <a:ext cx="28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svm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3032637" y="970251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>
            <a:off x="5494993" y="1537079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4574954" y="255676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5581280" y="2556761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3560175" y="670994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2"/>
          <p:cNvSpPr/>
          <p:nvPr/>
        </p:nvSpPr>
        <p:spPr>
          <a:xfrm>
            <a:off x="3657148" y="1195540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2"/>
          <p:cNvSpPr/>
          <p:nvPr/>
        </p:nvSpPr>
        <p:spPr>
          <a:xfrm>
            <a:off x="2632407" y="1406441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2"/>
          <p:cNvSpPr/>
          <p:nvPr/>
        </p:nvSpPr>
        <p:spPr>
          <a:xfrm>
            <a:off x="3163265" y="1670238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2"/>
          <p:cNvSpPr/>
          <p:nvPr/>
        </p:nvSpPr>
        <p:spPr>
          <a:xfrm>
            <a:off x="3682584" y="1720095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2"/>
          <p:cNvSpPr/>
          <p:nvPr/>
        </p:nvSpPr>
        <p:spPr>
          <a:xfrm>
            <a:off x="2414241" y="1867959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5961933" y="1225766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6502697" y="940687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5831305" y="1798662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2"/>
          <p:cNvSpPr/>
          <p:nvPr/>
        </p:nvSpPr>
        <p:spPr>
          <a:xfrm>
            <a:off x="6339757" y="1585937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"/>
          <p:cNvSpPr/>
          <p:nvPr/>
        </p:nvSpPr>
        <p:spPr>
          <a:xfrm>
            <a:off x="6827471" y="1480001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2"/>
          <p:cNvSpPr/>
          <p:nvPr/>
        </p:nvSpPr>
        <p:spPr>
          <a:xfrm>
            <a:off x="6120882" y="2769213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"/>
          <p:cNvSpPr/>
          <p:nvPr/>
        </p:nvSpPr>
        <p:spPr>
          <a:xfrm>
            <a:off x="5522552" y="3127208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2"/>
          <p:cNvSpPr/>
          <p:nvPr/>
        </p:nvSpPr>
        <p:spPr>
          <a:xfrm>
            <a:off x="5231995" y="2831462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2"/>
          <p:cNvSpPr/>
          <p:nvPr/>
        </p:nvSpPr>
        <p:spPr>
          <a:xfrm>
            <a:off x="4883100" y="2622075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5045360" y="2025339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4546234" y="1998596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2"/>
          <p:cNvSpPr/>
          <p:nvPr/>
        </p:nvSpPr>
        <p:spPr>
          <a:xfrm>
            <a:off x="4232528" y="2769213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2"/>
          <p:cNvSpPr/>
          <p:nvPr/>
        </p:nvSpPr>
        <p:spPr>
          <a:xfrm>
            <a:off x="3787776" y="2430088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2"/>
          <p:cNvSpPr/>
          <p:nvPr/>
        </p:nvSpPr>
        <p:spPr>
          <a:xfrm>
            <a:off x="3204776" y="334806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2"/>
          <p:cNvSpPr/>
          <p:nvPr/>
        </p:nvSpPr>
        <p:spPr>
          <a:xfrm>
            <a:off x="3132858" y="2738352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2"/>
          <p:cNvSpPr/>
          <p:nvPr/>
        </p:nvSpPr>
        <p:spPr>
          <a:xfrm>
            <a:off x="3204776" y="2344027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2"/>
          <p:cNvSpPr/>
          <p:nvPr/>
        </p:nvSpPr>
        <p:spPr>
          <a:xfrm>
            <a:off x="2637143" y="224356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2"/>
          <p:cNvSpPr/>
          <p:nvPr/>
        </p:nvSpPr>
        <p:spPr>
          <a:xfrm>
            <a:off x="3984026" y="2023044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4751121" y="2053896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>
            <a:off x="5472332" y="2153681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5990254" y="2344036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2"/>
          <p:cNvSpPr/>
          <p:nvPr/>
        </p:nvSpPr>
        <p:spPr>
          <a:xfrm>
            <a:off x="4444326" y="2962090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2"/>
          <p:cNvSpPr/>
          <p:nvPr/>
        </p:nvSpPr>
        <p:spPr>
          <a:xfrm>
            <a:off x="4836401" y="3166850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2"/>
          <p:cNvSpPr/>
          <p:nvPr/>
        </p:nvSpPr>
        <p:spPr>
          <a:xfrm>
            <a:off x="5069091" y="800924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2"/>
          <p:cNvSpPr/>
          <p:nvPr/>
        </p:nvSpPr>
        <p:spPr>
          <a:xfrm>
            <a:off x="4705582" y="1171791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2"/>
          <p:cNvSpPr/>
          <p:nvPr/>
        </p:nvSpPr>
        <p:spPr>
          <a:xfrm>
            <a:off x="4363156" y="1585937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"/>
          <p:cNvSpPr/>
          <p:nvPr/>
        </p:nvSpPr>
        <p:spPr>
          <a:xfrm>
            <a:off x="4201903" y="970260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2"/>
          <p:cNvSpPr/>
          <p:nvPr/>
        </p:nvSpPr>
        <p:spPr>
          <a:xfrm>
            <a:off x="5141590" y="1309150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2"/>
          <p:cNvSpPr/>
          <p:nvPr/>
        </p:nvSpPr>
        <p:spPr>
          <a:xfrm>
            <a:off x="5472332" y="970260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>
            <a:off x="5961933" y="575944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/>
          <p:nvPr/>
        </p:nvSpPr>
        <p:spPr>
          <a:xfrm>
            <a:off x="4771150" y="1537079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5041931" y="1716566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2"/>
          <p:cNvSpPr/>
          <p:nvPr/>
        </p:nvSpPr>
        <p:spPr>
          <a:xfrm>
            <a:off x="6470385" y="2047110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>
            <a:off x="7055761" y="1929291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4177229" y="1833714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2"/>
          <p:cNvSpPr/>
          <p:nvPr/>
        </p:nvSpPr>
        <p:spPr>
          <a:xfrm>
            <a:off x="4630254" y="1798653"/>
            <a:ext cx="130500" cy="1305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2"/>
          <p:cNvSpPr/>
          <p:nvPr/>
        </p:nvSpPr>
        <p:spPr>
          <a:xfrm>
            <a:off x="3526520" y="2650922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2"/>
          <p:cNvSpPr/>
          <p:nvPr/>
        </p:nvSpPr>
        <p:spPr>
          <a:xfrm>
            <a:off x="2763035" y="2650922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>
            <a:off x="2674644" y="334806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/>
          <p:nvPr/>
        </p:nvSpPr>
        <p:spPr>
          <a:xfrm>
            <a:off x="2042640" y="3217432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2"/>
          <p:cNvSpPr/>
          <p:nvPr/>
        </p:nvSpPr>
        <p:spPr>
          <a:xfrm>
            <a:off x="2173268" y="224356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1912012" y="1929282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2"/>
          <p:cNvSpPr/>
          <p:nvPr/>
        </p:nvSpPr>
        <p:spPr>
          <a:xfrm>
            <a:off x="2441255" y="670985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1912012" y="1225757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6633325" y="2738352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2"/>
          <p:cNvSpPr/>
          <p:nvPr/>
        </p:nvSpPr>
        <p:spPr>
          <a:xfrm>
            <a:off x="6066871" y="3217432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4009789" y="3130583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>
            <a:off x="3657148" y="337903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2"/>
          <p:cNvSpPr/>
          <p:nvPr/>
        </p:nvSpPr>
        <p:spPr>
          <a:xfrm>
            <a:off x="4114654" y="2284310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2"/>
          <p:cNvSpPr/>
          <p:nvPr/>
        </p:nvSpPr>
        <p:spPr>
          <a:xfrm>
            <a:off x="387900" y="41138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"/>
          <p:cNvSpPr/>
          <p:nvPr/>
        </p:nvSpPr>
        <p:spPr>
          <a:xfrm>
            <a:off x="311700" y="40376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2"/>
          <p:cNvSpPr txBox="1"/>
          <p:nvPr>
            <p:ph idx="1" type="body"/>
          </p:nvPr>
        </p:nvSpPr>
        <p:spPr>
          <a:xfrm>
            <a:off x="311700" y="403767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k-vizinhos mais próximos (KNN)</a:t>
            </a:r>
            <a:endParaRPr/>
          </a:p>
        </p:txBody>
      </p:sp>
      <p:sp>
        <p:nvSpPr>
          <p:cNvPr id="474" name="Google Shape;474;p32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2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387900" y="38512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3"/>
          <p:cNvSpPr/>
          <p:nvPr/>
        </p:nvSpPr>
        <p:spPr>
          <a:xfrm>
            <a:off x="311700" y="303009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3"/>
          <p:cNvSpPr/>
          <p:nvPr/>
        </p:nvSpPr>
        <p:spPr>
          <a:xfrm>
            <a:off x="3032637" y="970251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3"/>
          <p:cNvSpPr/>
          <p:nvPr/>
        </p:nvSpPr>
        <p:spPr>
          <a:xfrm>
            <a:off x="5494993" y="1537079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3"/>
          <p:cNvSpPr/>
          <p:nvPr/>
        </p:nvSpPr>
        <p:spPr>
          <a:xfrm>
            <a:off x="4574954" y="255676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3"/>
          <p:cNvSpPr/>
          <p:nvPr/>
        </p:nvSpPr>
        <p:spPr>
          <a:xfrm>
            <a:off x="5581280" y="2556761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3"/>
          <p:cNvSpPr/>
          <p:nvPr/>
        </p:nvSpPr>
        <p:spPr>
          <a:xfrm>
            <a:off x="3560175" y="670994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3"/>
          <p:cNvSpPr/>
          <p:nvPr/>
        </p:nvSpPr>
        <p:spPr>
          <a:xfrm>
            <a:off x="3657148" y="1195540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3"/>
          <p:cNvSpPr/>
          <p:nvPr/>
        </p:nvSpPr>
        <p:spPr>
          <a:xfrm>
            <a:off x="2632407" y="1406441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3"/>
          <p:cNvSpPr/>
          <p:nvPr/>
        </p:nvSpPr>
        <p:spPr>
          <a:xfrm>
            <a:off x="3163265" y="1670238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3"/>
          <p:cNvSpPr/>
          <p:nvPr/>
        </p:nvSpPr>
        <p:spPr>
          <a:xfrm>
            <a:off x="3682584" y="1720095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3"/>
          <p:cNvSpPr/>
          <p:nvPr/>
        </p:nvSpPr>
        <p:spPr>
          <a:xfrm>
            <a:off x="2414241" y="1867959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3"/>
          <p:cNvSpPr/>
          <p:nvPr/>
        </p:nvSpPr>
        <p:spPr>
          <a:xfrm>
            <a:off x="5961933" y="1225766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3"/>
          <p:cNvSpPr/>
          <p:nvPr/>
        </p:nvSpPr>
        <p:spPr>
          <a:xfrm>
            <a:off x="6502697" y="940687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3"/>
          <p:cNvSpPr/>
          <p:nvPr/>
        </p:nvSpPr>
        <p:spPr>
          <a:xfrm>
            <a:off x="5831305" y="1798662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6339757" y="1585937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3"/>
          <p:cNvSpPr/>
          <p:nvPr/>
        </p:nvSpPr>
        <p:spPr>
          <a:xfrm>
            <a:off x="6827471" y="1480001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3"/>
          <p:cNvSpPr/>
          <p:nvPr/>
        </p:nvSpPr>
        <p:spPr>
          <a:xfrm>
            <a:off x="6120882" y="2769213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3"/>
          <p:cNvSpPr/>
          <p:nvPr/>
        </p:nvSpPr>
        <p:spPr>
          <a:xfrm>
            <a:off x="5522552" y="3127208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3"/>
          <p:cNvSpPr/>
          <p:nvPr/>
        </p:nvSpPr>
        <p:spPr>
          <a:xfrm>
            <a:off x="5231995" y="2831462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3"/>
          <p:cNvSpPr/>
          <p:nvPr/>
        </p:nvSpPr>
        <p:spPr>
          <a:xfrm>
            <a:off x="4883100" y="2622075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5045360" y="2025339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3"/>
          <p:cNvSpPr/>
          <p:nvPr/>
        </p:nvSpPr>
        <p:spPr>
          <a:xfrm>
            <a:off x="4546234" y="1998596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3"/>
          <p:cNvSpPr/>
          <p:nvPr/>
        </p:nvSpPr>
        <p:spPr>
          <a:xfrm>
            <a:off x="4232528" y="2769213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3"/>
          <p:cNvSpPr/>
          <p:nvPr/>
        </p:nvSpPr>
        <p:spPr>
          <a:xfrm>
            <a:off x="3787776" y="2430088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3"/>
          <p:cNvSpPr/>
          <p:nvPr/>
        </p:nvSpPr>
        <p:spPr>
          <a:xfrm>
            <a:off x="3204776" y="334806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3"/>
          <p:cNvSpPr/>
          <p:nvPr/>
        </p:nvSpPr>
        <p:spPr>
          <a:xfrm>
            <a:off x="3132858" y="2738352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3"/>
          <p:cNvSpPr/>
          <p:nvPr/>
        </p:nvSpPr>
        <p:spPr>
          <a:xfrm>
            <a:off x="3204776" y="2344027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3"/>
          <p:cNvSpPr/>
          <p:nvPr/>
        </p:nvSpPr>
        <p:spPr>
          <a:xfrm>
            <a:off x="2637143" y="224356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3"/>
          <p:cNvSpPr/>
          <p:nvPr/>
        </p:nvSpPr>
        <p:spPr>
          <a:xfrm>
            <a:off x="3984026" y="2023044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3"/>
          <p:cNvSpPr/>
          <p:nvPr/>
        </p:nvSpPr>
        <p:spPr>
          <a:xfrm>
            <a:off x="4751121" y="2053896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3"/>
          <p:cNvSpPr/>
          <p:nvPr/>
        </p:nvSpPr>
        <p:spPr>
          <a:xfrm>
            <a:off x="5472332" y="2153681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3"/>
          <p:cNvSpPr/>
          <p:nvPr/>
        </p:nvSpPr>
        <p:spPr>
          <a:xfrm>
            <a:off x="5990254" y="2344036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3"/>
          <p:cNvSpPr/>
          <p:nvPr/>
        </p:nvSpPr>
        <p:spPr>
          <a:xfrm>
            <a:off x="4444326" y="2962090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3"/>
          <p:cNvSpPr/>
          <p:nvPr/>
        </p:nvSpPr>
        <p:spPr>
          <a:xfrm>
            <a:off x="4836401" y="3166850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3"/>
          <p:cNvSpPr/>
          <p:nvPr/>
        </p:nvSpPr>
        <p:spPr>
          <a:xfrm>
            <a:off x="5069091" y="800924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3"/>
          <p:cNvSpPr/>
          <p:nvPr/>
        </p:nvSpPr>
        <p:spPr>
          <a:xfrm>
            <a:off x="4705582" y="1171791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3"/>
          <p:cNvSpPr/>
          <p:nvPr/>
        </p:nvSpPr>
        <p:spPr>
          <a:xfrm>
            <a:off x="4363156" y="1585937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3"/>
          <p:cNvSpPr/>
          <p:nvPr/>
        </p:nvSpPr>
        <p:spPr>
          <a:xfrm>
            <a:off x="4201903" y="970260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3"/>
          <p:cNvSpPr/>
          <p:nvPr/>
        </p:nvSpPr>
        <p:spPr>
          <a:xfrm>
            <a:off x="5141590" y="1309150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3"/>
          <p:cNvSpPr/>
          <p:nvPr/>
        </p:nvSpPr>
        <p:spPr>
          <a:xfrm>
            <a:off x="5472332" y="970260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3"/>
          <p:cNvSpPr/>
          <p:nvPr/>
        </p:nvSpPr>
        <p:spPr>
          <a:xfrm>
            <a:off x="5961933" y="575944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3"/>
          <p:cNvSpPr/>
          <p:nvPr/>
        </p:nvSpPr>
        <p:spPr>
          <a:xfrm>
            <a:off x="4771150" y="1537079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3"/>
          <p:cNvSpPr/>
          <p:nvPr/>
        </p:nvSpPr>
        <p:spPr>
          <a:xfrm>
            <a:off x="5041931" y="1716566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/>
          <p:nvPr/>
        </p:nvSpPr>
        <p:spPr>
          <a:xfrm>
            <a:off x="6470385" y="2047110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3"/>
          <p:cNvSpPr/>
          <p:nvPr/>
        </p:nvSpPr>
        <p:spPr>
          <a:xfrm>
            <a:off x="7055761" y="1929291"/>
            <a:ext cx="130500" cy="130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3"/>
          <p:cNvSpPr/>
          <p:nvPr/>
        </p:nvSpPr>
        <p:spPr>
          <a:xfrm>
            <a:off x="4177229" y="1833714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3"/>
          <p:cNvSpPr/>
          <p:nvPr/>
        </p:nvSpPr>
        <p:spPr>
          <a:xfrm>
            <a:off x="1845546" y="469863"/>
            <a:ext cx="3875637" cy="2181019"/>
          </a:xfrm>
          <a:custGeom>
            <a:rect b="b" l="l" r="r" t="t"/>
            <a:pathLst>
              <a:path extrusionOk="0" h="120216" w="213622">
                <a:moveTo>
                  <a:pt x="0" y="94943"/>
                </a:moveTo>
                <a:cubicBezTo>
                  <a:pt x="8818" y="94514"/>
                  <a:pt x="41561" y="88175"/>
                  <a:pt x="52905" y="92369"/>
                </a:cubicBezTo>
                <a:cubicBezTo>
                  <a:pt x="64249" y="96563"/>
                  <a:pt x="56004" y="119251"/>
                  <a:pt x="68062" y="120109"/>
                </a:cubicBezTo>
                <a:cubicBezTo>
                  <a:pt x="80121" y="120967"/>
                  <a:pt x="115533" y="104666"/>
                  <a:pt x="125256" y="97517"/>
                </a:cubicBezTo>
                <a:cubicBezTo>
                  <a:pt x="134979" y="90368"/>
                  <a:pt x="124922" y="81550"/>
                  <a:pt x="126400" y="77213"/>
                </a:cubicBezTo>
                <a:cubicBezTo>
                  <a:pt x="127878" y="72876"/>
                  <a:pt x="130452" y="72160"/>
                  <a:pt x="134122" y="71493"/>
                </a:cubicBezTo>
                <a:cubicBezTo>
                  <a:pt x="137792" y="70826"/>
                  <a:pt x="143940" y="76116"/>
                  <a:pt x="148420" y="73209"/>
                </a:cubicBezTo>
                <a:cubicBezTo>
                  <a:pt x="152900" y="70302"/>
                  <a:pt x="150136" y="66251"/>
                  <a:pt x="161003" y="54049"/>
                </a:cubicBezTo>
                <a:cubicBezTo>
                  <a:pt x="171870" y="41848"/>
                  <a:pt x="204852" y="9008"/>
                  <a:pt x="213622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8" name="Google Shape;528;p33"/>
          <p:cNvSpPr/>
          <p:nvPr/>
        </p:nvSpPr>
        <p:spPr>
          <a:xfrm>
            <a:off x="4576088" y="1592149"/>
            <a:ext cx="2722373" cy="1186501"/>
          </a:xfrm>
          <a:custGeom>
            <a:rect b="b" l="l" r="r" t="t"/>
            <a:pathLst>
              <a:path extrusionOk="0" h="65399" w="150055">
                <a:moveTo>
                  <a:pt x="150055" y="65400"/>
                </a:moveTo>
                <a:cubicBezTo>
                  <a:pt x="138044" y="59538"/>
                  <a:pt x="95434" y="40329"/>
                  <a:pt x="77990" y="30225"/>
                </a:cubicBezTo>
                <a:cubicBezTo>
                  <a:pt x="60546" y="20121"/>
                  <a:pt x="53635" y="9779"/>
                  <a:pt x="45389" y="4774"/>
                </a:cubicBezTo>
                <a:cubicBezTo>
                  <a:pt x="37143" y="-230"/>
                  <a:pt x="32949" y="-278"/>
                  <a:pt x="28516" y="198"/>
                </a:cubicBezTo>
                <a:cubicBezTo>
                  <a:pt x="24083" y="675"/>
                  <a:pt x="22177" y="6441"/>
                  <a:pt x="18793" y="7633"/>
                </a:cubicBezTo>
                <a:cubicBezTo>
                  <a:pt x="15409" y="8825"/>
                  <a:pt x="11167" y="7205"/>
                  <a:pt x="8212" y="7348"/>
                </a:cubicBezTo>
                <a:cubicBezTo>
                  <a:pt x="5257" y="7491"/>
                  <a:pt x="2432" y="8170"/>
                  <a:pt x="1063" y="8491"/>
                </a:cubicBezTo>
                <a:cubicBezTo>
                  <a:pt x="-306" y="8813"/>
                  <a:pt x="177" y="9146"/>
                  <a:pt x="0" y="927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9" name="Google Shape;529;p33"/>
          <p:cNvSpPr/>
          <p:nvPr/>
        </p:nvSpPr>
        <p:spPr>
          <a:xfrm>
            <a:off x="4630254" y="1798653"/>
            <a:ext cx="130500" cy="1305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3"/>
          <p:cNvSpPr/>
          <p:nvPr/>
        </p:nvSpPr>
        <p:spPr>
          <a:xfrm>
            <a:off x="4201912" y="1674039"/>
            <a:ext cx="782432" cy="1862582"/>
          </a:xfrm>
          <a:custGeom>
            <a:rect b="b" l="l" r="r" t="t"/>
            <a:pathLst>
              <a:path extrusionOk="0" h="102664" w="43127">
                <a:moveTo>
                  <a:pt x="0" y="102664"/>
                </a:moveTo>
                <a:cubicBezTo>
                  <a:pt x="1900" y="96870"/>
                  <a:pt x="5840" y="75549"/>
                  <a:pt x="11402" y="67901"/>
                </a:cubicBezTo>
                <a:cubicBezTo>
                  <a:pt x="16964" y="60253"/>
                  <a:pt x="30869" y="61690"/>
                  <a:pt x="33372" y="56777"/>
                </a:cubicBezTo>
                <a:cubicBezTo>
                  <a:pt x="35875" y="51864"/>
                  <a:pt x="27625" y="43243"/>
                  <a:pt x="26420" y="38423"/>
                </a:cubicBezTo>
                <a:cubicBezTo>
                  <a:pt x="25215" y="33603"/>
                  <a:pt x="23358" y="34259"/>
                  <a:pt x="26142" y="27855"/>
                </a:cubicBezTo>
                <a:cubicBezTo>
                  <a:pt x="28927" y="21451"/>
                  <a:pt x="40296" y="4643"/>
                  <a:pt x="4312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1" name="Google Shape;531;p33"/>
          <p:cNvSpPr/>
          <p:nvPr/>
        </p:nvSpPr>
        <p:spPr>
          <a:xfrm>
            <a:off x="3526520" y="2650922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2763035" y="2650922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2674644" y="334806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/>
          <p:nvPr/>
        </p:nvSpPr>
        <p:spPr>
          <a:xfrm>
            <a:off x="2042640" y="3217432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3"/>
          <p:cNvSpPr/>
          <p:nvPr/>
        </p:nvSpPr>
        <p:spPr>
          <a:xfrm>
            <a:off x="2173268" y="224356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3"/>
          <p:cNvSpPr/>
          <p:nvPr/>
        </p:nvSpPr>
        <p:spPr>
          <a:xfrm>
            <a:off x="1912012" y="1929282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2441255" y="670985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3"/>
          <p:cNvSpPr/>
          <p:nvPr/>
        </p:nvSpPr>
        <p:spPr>
          <a:xfrm>
            <a:off x="1912012" y="1225757"/>
            <a:ext cx="130500" cy="1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3"/>
          <p:cNvSpPr/>
          <p:nvPr/>
        </p:nvSpPr>
        <p:spPr>
          <a:xfrm>
            <a:off x="6633325" y="2738352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6066871" y="3217432"/>
            <a:ext cx="130500" cy="1305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4009789" y="3130583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3657148" y="3379031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4114654" y="2284310"/>
            <a:ext cx="130500" cy="1305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3"/>
          <p:cNvSpPr/>
          <p:nvPr/>
        </p:nvSpPr>
        <p:spPr>
          <a:xfrm>
            <a:off x="387900" y="41138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3"/>
          <p:cNvSpPr/>
          <p:nvPr/>
        </p:nvSpPr>
        <p:spPr>
          <a:xfrm>
            <a:off x="311700" y="40376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3"/>
          <p:cNvSpPr txBox="1"/>
          <p:nvPr>
            <p:ph idx="1" type="body"/>
          </p:nvPr>
        </p:nvSpPr>
        <p:spPr>
          <a:xfrm>
            <a:off x="311700" y="403767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Máquina de Vetores de Suporte (SVM)</a:t>
            </a:r>
            <a:endParaRPr/>
          </a:p>
        </p:txBody>
      </p:sp>
      <p:sp>
        <p:nvSpPr>
          <p:cNvPr id="547" name="Google Shape;547;p33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3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"/>
          <p:cNvSpPr/>
          <p:nvPr/>
        </p:nvSpPr>
        <p:spPr>
          <a:xfrm>
            <a:off x="392100" y="2070000"/>
            <a:ext cx="8520600" cy="11592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4"/>
          <p:cNvSpPr/>
          <p:nvPr/>
        </p:nvSpPr>
        <p:spPr>
          <a:xfrm>
            <a:off x="315900" y="1993800"/>
            <a:ext cx="8520600" cy="11592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4"/>
          <p:cNvSpPr txBox="1"/>
          <p:nvPr>
            <p:ph type="title"/>
          </p:nvPr>
        </p:nvSpPr>
        <p:spPr>
          <a:xfrm>
            <a:off x="311700" y="2094600"/>
            <a:ext cx="85206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</a:t>
            </a:r>
            <a:endParaRPr/>
          </a:p>
        </p:txBody>
      </p:sp>
      <p:sp>
        <p:nvSpPr>
          <p:cNvPr id="556" name="Google Shape;556;p34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4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5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5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5"/>
          <p:cNvSpPr/>
          <p:nvPr/>
        </p:nvSpPr>
        <p:spPr>
          <a:xfrm>
            <a:off x="387900" y="1510275"/>
            <a:ext cx="32883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5"/>
          <p:cNvSpPr/>
          <p:nvPr/>
        </p:nvSpPr>
        <p:spPr>
          <a:xfrm>
            <a:off x="311700" y="1434075"/>
            <a:ext cx="32883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5"/>
          <p:cNvSpPr/>
          <p:nvPr/>
        </p:nvSpPr>
        <p:spPr>
          <a:xfrm>
            <a:off x="4020600" y="1510275"/>
            <a:ext cx="4887900" cy="3400500"/>
          </a:xfrm>
          <a:prstGeom prst="roundRect">
            <a:avLst>
              <a:gd fmla="val 257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5"/>
          <p:cNvSpPr/>
          <p:nvPr/>
        </p:nvSpPr>
        <p:spPr>
          <a:xfrm>
            <a:off x="3944400" y="1434075"/>
            <a:ext cx="4887900" cy="3400500"/>
          </a:xfrm>
          <a:prstGeom prst="roundRect">
            <a:avLst>
              <a:gd fmla="val 257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5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Decisões tecnológicas</a:t>
            </a:r>
            <a:endParaRPr/>
          </a:p>
        </p:txBody>
      </p:sp>
      <p:grpSp>
        <p:nvGrpSpPr>
          <p:cNvPr id="569" name="Google Shape;569;p35"/>
          <p:cNvGrpSpPr/>
          <p:nvPr/>
        </p:nvGrpSpPr>
        <p:grpSpPr>
          <a:xfrm>
            <a:off x="444613" y="2201063"/>
            <a:ext cx="3022314" cy="1866520"/>
            <a:chOff x="421775" y="1668275"/>
            <a:chExt cx="3022314" cy="1866520"/>
          </a:xfrm>
        </p:grpSpPr>
        <p:pic>
          <p:nvPicPr>
            <p:cNvPr descr="Ficheiro:Dart programming language logo.svg – Wikipédia, a ..." id="570" name="Google Shape;57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1775" y="2814795"/>
              <a:ext cx="2285998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cheiro:Google-flutter-logo.svg – Wikipédia, a enciclopédia livre" id="571" name="Google Shape;57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526" y="1668275"/>
              <a:ext cx="2986563" cy="851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2" name="Google Shape;572;p35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5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74" name="Google Shape;574;p35"/>
          <p:cNvGrpSpPr/>
          <p:nvPr/>
        </p:nvGrpSpPr>
        <p:grpSpPr>
          <a:xfrm>
            <a:off x="4053743" y="2344875"/>
            <a:ext cx="4722875" cy="2493600"/>
            <a:chOff x="1632225" y="3699725"/>
            <a:chExt cx="4722875" cy="2493600"/>
          </a:xfrm>
        </p:grpSpPr>
        <p:sp>
          <p:nvSpPr>
            <p:cNvPr id="575" name="Google Shape;575;p35"/>
            <p:cNvSpPr txBox="1"/>
            <p:nvPr/>
          </p:nvSpPr>
          <p:spPr>
            <a:xfrm>
              <a:off x="2440100" y="3699725"/>
              <a:ext cx="3915000" cy="24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76225" lvl="0" marL="269999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- Google's ML Kit Face Detection for Flutter</a:t>
              </a:r>
              <a:endParaRPr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indent="-276225" lvl="0" marL="269999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- Modelo FaceNet-512</a:t>
              </a:r>
              <a:endParaRPr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indent="-276225" lvl="0" marL="269999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- K-vizinhos mais próximos ponderado</a:t>
              </a:r>
              <a:endParaRPr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6" name="Google Shape;576;p35"/>
            <p:cNvSpPr txBox="1"/>
            <p:nvPr/>
          </p:nvSpPr>
          <p:spPr>
            <a:xfrm>
              <a:off x="1632225" y="3699725"/>
              <a:ext cx="8718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D, </a:t>
              </a:r>
              <a:r>
                <a:rPr b="1" lang="pt-BR" sz="3000">
                  <a:solidFill>
                    <a:srgbClr val="999999"/>
                  </a:solidFill>
                  <a:latin typeface="Cabin"/>
                  <a:ea typeface="Cabin"/>
                  <a:cs typeface="Cabin"/>
                  <a:sym typeface="Cabin"/>
                </a:rPr>
                <a:t>A</a:t>
              </a:r>
              <a:endParaRPr b="1" sz="30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R</a:t>
              </a:r>
              <a:endParaRPr b="1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V</a:t>
              </a:r>
              <a:endParaRPr b="1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77" name="Google Shape;577;p35"/>
          <p:cNvGrpSpPr/>
          <p:nvPr/>
        </p:nvGrpSpPr>
        <p:grpSpPr>
          <a:xfrm>
            <a:off x="4581138" y="1601375"/>
            <a:ext cx="3614400" cy="616750"/>
            <a:chOff x="636738" y="2874300"/>
            <a:chExt cx="3614400" cy="616750"/>
          </a:xfrm>
        </p:grpSpPr>
        <p:grpSp>
          <p:nvGrpSpPr>
            <p:cNvPr id="578" name="Google Shape;578;p35"/>
            <p:cNvGrpSpPr/>
            <p:nvPr/>
          </p:nvGrpSpPr>
          <p:grpSpPr>
            <a:xfrm>
              <a:off x="636738" y="2874300"/>
              <a:ext cx="622800" cy="616750"/>
              <a:chOff x="4302000" y="991125"/>
              <a:chExt cx="622800" cy="616750"/>
            </a:xfrm>
          </p:grpSpPr>
          <p:sp>
            <p:nvSpPr>
              <p:cNvPr id="579" name="Google Shape;579;p35"/>
              <p:cNvSpPr/>
              <p:nvPr/>
            </p:nvSpPr>
            <p:spPr>
              <a:xfrm>
                <a:off x="4384800" y="106787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4302000" y="991125"/>
                <a:ext cx="540000" cy="540000"/>
              </a:xfrm>
              <a:prstGeom prst="roundRect">
                <a:avLst>
                  <a:gd fmla="val 8032" name="adj"/>
                </a:avLst>
              </a:prstGeom>
              <a:solidFill>
                <a:srgbClr val="9BD4E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3000">
                    <a:latin typeface="Cabin"/>
                    <a:ea typeface="Cabin"/>
                    <a:cs typeface="Cabin"/>
                    <a:sym typeface="Cabin"/>
                  </a:rPr>
                  <a:t>D</a:t>
                </a:r>
                <a:endParaRPr b="1"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581" name="Google Shape;581;p35"/>
            <p:cNvGrpSpPr/>
            <p:nvPr/>
          </p:nvGrpSpPr>
          <p:grpSpPr>
            <a:xfrm>
              <a:off x="1640538" y="2874850"/>
              <a:ext cx="616200" cy="616200"/>
              <a:chOff x="5112000" y="1801125"/>
              <a:chExt cx="616200" cy="616200"/>
            </a:xfrm>
          </p:grpSpPr>
          <p:sp>
            <p:nvSpPr>
              <p:cNvPr id="582" name="Google Shape;582;p35"/>
              <p:cNvSpPr/>
              <p:nvPr/>
            </p:nvSpPr>
            <p:spPr>
              <a:xfrm>
                <a:off x="5188200" y="18773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83" name="Google Shape;583;p35"/>
              <p:cNvSpPr/>
              <p:nvPr/>
            </p:nvSpPr>
            <p:spPr>
              <a:xfrm>
                <a:off x="5112000" y="18011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F39257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3000">
                    <a:latin typeface="Cabin"/>
                    <a:ea typeface="Cabin"/>
                    <a:cs typeface="Cabin"/>
                    <a:sym typeface="Cabin"/>
                  </a:rPr>
                  <a:t>A</a:t>
                </a:r>
                <a:endParaRPr b="1"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584" name="Google Shape;584;p35"/>
            <p:cNvGrpSpPr/>
            <p:nvPr/>
          </p:nvGrpSpPr>
          <p:grpSpPr>
            <a:xfrm>
              <a:off x="2637738" y="2874850"/>
              <a:ext cx="616200" cy="616200"/>
              <a:chOff x="3492000" y="1801125"/>
              <a:chExt cx="616200" cy="616200"/>
            </a:xfrm>
          </p:grpSpPr>
          <p:sp>
            <p:nvSpPr>
              <p:cNvPr id="585" name="Google Shape;585;p35"/>
              <p:cNvSpPr/>
              <p:nvPr/>
            </p:nvSpPr>
            <p:spPr>
              <a:xfrm>
                <a:off x="3568200" y="18773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3492000" y="18011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3000">
                    <a:latin typeface="Cabin"/>
                    <a:ea typeface="Cabin"/>
                    <a:cs typeface="Cabin"/>
                    <a:sym typeface="Cabin"/>
                  </a:rPr>
                  <a:t>R</a:t>
                </a:r>
                <a:endParaRPr b="1"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587" name="Google Shape;587;p35"/>
            <p:cNvGrpSpPr/>
            <p:nvPr/>
          </p:nvGrpSpPr>
          <p:grpSpPr>
            <a:xfrm>
              <a:off x="3634938" y="2874850"/>
              <a:ext cx="616200" cy="616200"/>
              <a:chOff x="3972125" y="2611125"/>
              <a:chExt cx="616200" cy="616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4048325" y="26873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972125" y="2611125"/>
                <a:ext cx="540000" cy="540000"/>
              </a:xfrm>
              <a:prstGeom prst="roundRect">
                <a:avLst>
                  <a:gd fmla="val 8370" name="adj"/>
                </a:avLst>
              </a:prstGeom>
              <a:solidFill>
                <a:srgbClr val="97AC5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3000">
                    <a:latin typeface="Cabin"/>
                    <a:ea typeface="Cabin"/>
                    <a:cs typeface="Cabin"/>
                    <a:sym typeface="Cabin"/>
                  </a:rPr>
                  <a:t>V</a:t>
                </a:r>
                <a:endParaRPr b="1" sz="30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cxnSp>
          <p:nvCxnSpPr>
            <p:cNvPr id="590" name="Google Shape;590;p35"/>
            <p:cNvCxnSpPr>
              <a:stCxn id="580" idx="3"/>
              <a:endCxn id="583" idx="1"/>
            </p:cNvCxnSpPr>
            <p:nvPr/>
          </p:nvCxnSpPr>
          <p:spPr>
            <a:xfrm>
              <a:off x="1176738" y="3144300"/>
              <a:ext cx="4638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1" name="Google Shape;591;p35"/>
            <p:cNvCxnSpPr>
              <a:stCxn id="583" idx="3"/>
              <a:endCxn id="586" idx="1"/>
            </p:cNvCxnSpPr>
            <p:nvPr/>
          </p:nvCxnSpPr>
          <p:spPr>
            <a:xfrm>
              <a:off x="2180538" y="3144850"/>
              <a:ext cx="4572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2" name="Google Shape;592;p35"/>
            <p:cNvCxnSpPr>
              <a:stCxn id="586" idx="3"/>
              <a:endCxn id="589" idx="1"/>
            </p:cNvCxnSpPr>
            <p:nvPr/>
          </p:nvCxnSpPr>
          <p:spPr>
            <a:xfrm>
              <a:off x="3177738" y="3144850"/>
              <a:ext cx="4572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"/>
          <p:cNvSpPr/>
          <p:nvPr/>
        </p:nvSpPr>
        <p:spPr>
          <a:xfrm>
            <a:off x="1499100" y="391100"/>
            <a:ext cx="7409400" cy="45252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1422900" y="308975"/>
            <a:ext cx="7409400" cy="45267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6"/>
          <p:cNvSpPr/>
          <p:nvPr/>
        </p:nvSpPr>
        <p:spPr>
          <a:xfrm rot="-5400000">
            <a:off x="-1475700" y="2249525"/>
            <a:ext cx="45252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6"/>
          <p:cNvSpPr/>
          <p:nvPr/>
        </p:nvSpPr>
        <p:spPr>
          <a:xfrm rot="-5400000">
            <a:off x="-1552650" y="2173325"/>
            <a:ext cx="45267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6"/>
          <p:cNvSpPr txBox="1"/>
          <p:nvPr>
            <p:ph type="title"/>
          </p:nvPr>
        </p:nvSpPr>
        <p:spPr>
          <a:xfrm rot="-5400000">
            <a:off x="-1552650" y="2173325"/>
            <a:ext cx="45267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protótipo</a:t>
            </a:r>
            <a:endParaRPr/>
          </a:p>
        </p:txBody>
      </p:sp>
      <p:grpSp>
        <p:nvGrpSpPr>
          <p:cNvPr id="602" name="Google Shape;602;p36"/>
          <p:cNvGrpSpPr/>
          <p:nvPr/>
        </p:nvGrpSpPr>
        <p:grpSpPr>
          <a:xfrm>
            <a:off x="2981000" y="433481"/>
            <a:ext cx="1923721" cy="4276544"/>
            <a:chOff x="3859188" y="1549713"/>
            <a:chExt cx="1425612" cy="3169219"/>
          </a:xfrm>
        </p:grpSpPr>
        <p:pic>
          <p:nvPicPr>
            <p:cNvPr id="603" name="Google Shape;60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9188" y="1549713"/>
              <a:ext cx="1425601" cy="31692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Google Shape;604;p36"/>
            <p:cNvSpPr/>
            <p:nvPr/>
          </p:nvSpPr>
          <p:spPr>
            <a:xfrm>
              <a:off x="3859200" y="1550325"/>
              <a:ext cx="1425600" cy="31680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36"/>
          <p:cNvGrpSpPr/>
          <p:nvPr/>
        </p:nvGrpSpPr>
        <p:grpSpPr>
          <a:xfrm>
            <a:off x="5350439" y="437885"/>
            <a:ext cx="1923758" cy="4268880"/>
            <a:chOff x="3859200" y="429050"/>
            <a:chExt cx="1427650" cy="3168000"/>
          </a:xfrm>
        </p:grpSpPr>
        <p:pic>
          <p:nvPicPr>
            <p:cNvPr id="606" name="Google Shape;606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1350" y="429838"/>
              <a:ext cx="1425500" cy="31664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36"/>
            <p:cNvSpPr/>
            <p:nvPr/>
          </p:nvSpPr>
          <p:spPr>
            <a:xfrm>
              <a:off x="3859200" y="429050"/>
              <a:ext cx="1425600" cy="31680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36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6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"/>
          <p:cNvSpPr/>
          <p:nvPr/>
        </p:nvSpPr>
        <p:spPr>
          <a:xfrm>
            <a:off x="1499100" y="391100"/>
            <a:ext cx="7409400" cy="45252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7"/>
          <p:cNvSpPr/>
          <p:nvPr/>
        </p:nvSpPr>
        <p:spPr>
          <a:xfrm>
            <a:off x="1422900" y="308975"/>
            <a:ext cx="7409400" cy="45267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7"/>
          <p:cNvSpPr/>
          <p:nvPr/>
        </p:nvSpPr>
        <p:spPr>
          <a:xfrm rot="-5400000">
            <a:off x="-1475700" y="2249525"/>
            <a:ext cx="45252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7"/>
          <p:cNvSpPr/>
          <p:nvPr/>
        </p:nvSpPr>
        <p:spPr>
          <a:xfrm rot="-5400000">
            <a:off x="-1552650" y="2173325"/>
            <a:ext cx="45267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7"/>
          <p:cNvSpPr txBox="1"/>
          <p:nvPr>
            <p:ph type="title"/>
          </p:nvPr>
        </p:nvSpPr>
        <p:spPr>
          <a:xfrm rot="-5400000">
            <a:off x="-1552650" y="2173325"/>
            <a:ext cx="45267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protótipo</a:t>
            </a:r>
            <a:endParaRPr/>
          </a:p>
        </p:txBody>
      </p:sp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281" y="434238"/>
            <a:ext cx="1923735" cy="427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180" y="434254"/>
            <a:ext cx="1923735" cy="427498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7"/>
          <p:cNvSpPr/>
          <p:nvPr/>
        </p:nvSpPr>
        <p:spPr>
          <a:xfrm>
            <a:off x="5345263" y="434254"/>
            <a:ext cx="1923600" cy="427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7"/>
          <p:cNvSpPr/>
          <p:nvPr/>
        </p:nvSpPr>
        <p:spPr>
          <a:xfrm>
            <a:off x="2980281" y="434254"/>
            <a:ext cx="1923600" cy="427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7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7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8"/>
          <p:cNvSpPr/>
          <p:nvPr/>
        </p:nvSpPr>
        <p:spPr>
          <a:xfrm>
            <a:off x="1499100" y="391100"/>
            <a:ext cx="7409400" cy="45252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1422900" y="308975"/>
            <a:ext cx="7409400" cy="45267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 rot="-5400000">
            <a:off x="-1475700" y="2249525"/>
            <a:ext cx="45252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/>
          <p:nvPr/>
        </p:nvSpPr>
        <p:spPr>
          <a:xfrm rot="-5400000">
            <a:off x="-1552650" y="2173325"/>
            <a:ext cx="45267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8"/>
          <p:cNvSpPr txBox="1"/>
          <p:nvPr>
            <p:ph type="title"/>
          </p:nvPr>
        </p:nvSpPr>
        <p:spPr>
          <a:xfrm rot="-5400000">
            <a:off x="-1552650" y="2173325"/>
            <a:ext cx="45267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protótipo</a:t>
            </a:r>
            <a:endParaRPr/>
          </a:p>
        </p:txBody>
      </p:sp>
      <p:pic>
        <p:nvPicPr>
          <p:cNvPr id="634" name="Google Shape;6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700" y="534166"/>
            <a:ext cx="4114147" cy="40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8"/>
          <p:cNvSpPr/>
          <p:nvPr/>
        </p:nvSpPr>
        <p:spPr>
          <a:xfrm>
            <a:off x="3146700" y="529175"/>
            <a:ext cx="4114200" cy="4080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8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9"/>
          <p:cNvSpPr/>
          <p:nvPr/>
        </p:nvSpPr>
        <p:spPr>
          <a:xfrm>
            <a:off x="392100" y="2070000"/>
            <a:ext cx="8520600" cy="11592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9"/>
          <p:cNvSpPr/>
          <p:nvPr/>
        </p:nvSpPr>
        <p:spPr>
          <a:xfrm>
            <a:off x="315900" y="1993800"/>
            <a:ext cx="8520600" cy="11592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314550" y="2110050"/>
            <a:ext cx="8514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645" name="Google Shape;645;p39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9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/>
          <p:nvPr/>
        </p:nvSpPr>
        <p:spPr>
          <a:xfrm>
            <a:off x="387900" y="41138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311700" y="40376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0"/>
          <p:cNvSpPr txBox="1"/>
          <p:nvPr>
            <p:ph idx="1" type="body"/>
          </p:nvPr>
        </p:nvSpPr>
        <p:spPr>
          <a:xfrm>
            <a:off x="311700" y="403767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uso e questionário</a:t>
            </a: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392100" y="39105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315900" y="30893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738" y="456548"/>
            <a:ext cx="1725114" cy="310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150" y="456548"/>
            <a:ext cx="1725114" cy="3102198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0"/>
          <p:cNvSpPr/>
          <p:nvPr/>
        </p:nvSpPr>
        <p:spPr>
          <a:xfrm>
            <a:off x="4905151" y="456548"/>
            <a:ext cx="1725300" cy="3102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0"/>
          <p:cNvSpPr/>
          <p:nvPr/>
        </p:nvSpPr>
        <p:spPr>
          <a:xfrm>
            <a:off x="6944693" y="456525"/>
            <a:ext cx="1725300" cy="3102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0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0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2" name="Google Shape;662;p40"/>
          <p:cNvSpPr txBox="1"/>
          <p:nvPr/>
        </p:nvSpPr>
        <p:spPr>
          <a:xfrm>
            <a:off x="469200" y="456550"/>
            <a:ext cx="4086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37 alunos</a:t>
            </a:r>
            <a:endParaRPr b="1" sz="4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5 aulas </a:t>
            </a:r>
            <a:endParaRPr b="1" sz="4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teste de uso</a:t>
            </a:r>
            <a:endParaRPr sz="2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3" name="Google Shape;663;p40"/>
          <p:cNvSpPr txBox="1"/>
          <p:nvPr/>
        </p:nvSpPr>
        <p:spPr>
          <a:xfrm>
            <a:off x="469200" y="2361550"/>
            <a:ext cx="4086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6</a:t>
            </a:r>
            <a:r>
              <a:rPr b="1" lang="pt-BR" sz="4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alunos</a:t>
            </a:r>
            <a:endParaRPr b="1" sz="4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questionário online</a:t>
            </a:r>
            <a:endParaRPr sz="2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1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1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1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Preocupação ética</a:t>
            </a:r>
            <a:endParaRPr/>
          </a:p>
        </p:txBody>
      </p:sp>
      <p:sp>
        <p:nvSpPr>
          <p:cNvPr id="671" name="Google Shape;671;p41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1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1"/>
          <p:cNvSpPr txBox="1"/>
          <p:nvPr>
            <p:ph idx="1" type="body"/>
          </p:nvPr>
        </p:nvSpPr>
        <p:spPr>
          <a:xfrm>
            <a:off x="311700" y="1434075"/>
            <a:ext cx="8520600" cy="3468300"/>
          </a:xfrm>
          <a:prstGeom prst="rect">
            <a:avLst/>
          </a:prstGeom>
          <a:ln>
            <a:noFill/>
          </a:ln>
        </p:spPr>
        <p:txBody>
          <a:bodyPr anchorCtr="0" anchor="t" bIns="91425" lIns="19800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Alunos foram convidados a testar</a:t>
            </a:r>
            <a:r>
              <a:rPr lang="pt-BR" sz="300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pt-BR" sz="3000">
                <a:latin typeface="Cabin"/>
                <a:ea typeface="Cabin"/>
                <a:cs typeface="Cabin"/>
                <a:sym typeface="Cabin"/>
              </a:rPr>
              <a:t>a aplicação, e foram informados sobre: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Finalidade do teste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Período do teste.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Participação de forma voluntária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O</a:t>
            </a:r>
            <a:r>
              <a:rPr lang="pt-BR" sz="3000">
                <a:latin typeface="Cabin"/>
                <a:ea typeface="Cabin"/>
                <a:cs typeface="Cabin"/>
                <a:sym typeface="Cabin"/>
              </a:rPr>
              <a:t> porquê da coleta </a:t>
            </a:r>
            <a:r>
              <a:rPr lang="pt-BR" sz="3000">
                <a:latin typeface="Cabin"/>
                <a:ea typeface="Cabin"/>
                <a:cs typeface="Cabin"/>
                <a:sym typeface="Cabin"/>
              </a:rPr>
              <a:t>de informações pessoais.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4" name="Google Shape;674;p41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1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-up de um homem de costas vestindo blusa preta de manga curta. O homem está com a mão erguida demostrando onde ele se encontra em meios as demais pessoas, todos sentados."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200" y="1443300"/>
            <a:ext cx="6807600" cy="45384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000000"/>
            </a:outerShdw>
            <a:reflection blurRad="0" dir="0" dist="0" endA="0" endPos="4000" fadeDir="5400012" kx="0" rotWithShape="0" algn="bl" stPos="0" sy="-100000" ky="0"/>
          </a:effectLst>
        </p:spPr>
      </p:pic>
      <p:sp>
        <p:nvSpPr>
          <p:cNvPr id="117" name="Google Shape;117;p15"/>
          <p:cNvSpPr txBox="1"/>
          <p:nvPr/>
        </p:nvSpPr>
        <p:spPr>
          <a:xfrm>
            <a:off x="5325900" y="5338200"/>
            <a:ext cx="2649900" cy="338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Foto de</a:t>
            </a:r>
            <a:r>
              <a:rPr lang="pt-BR" sz="800">
                <a:solidFill>
                  <a:srgbClr val="FFFFFF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pt-BR" sz="8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Felicia Buitenwerf</a:t>
            </a:r>
            <a:r>
              <a:rPr lang="pt-BR" sz="800">
                <a:solidFill>
                  <a:srgbClr val="FFFFFF"/>
                </a:solidFill>
              </a:rPr>
              <a:t> na</a:t>
            </a:r>
            <a:r>
              <a:rPr lang="pt-BR" sz="800">
                <a:solidFill>
                  <a:srgbClr val="FFFFFF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pt-BR" sz="800" u="sng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392100" y="386300"/>
            <a:ext cx="8520600" cy="1813800"/>
          </a:xfrm>
          <a:prstGeom prst="roundRect">
            <a:avLst>
              <a:gd fmla="val 4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315900" y="310100"/>
            <a:ext cx="8520600" cy="1813800"/>
          </a:xfrm>
          <a:prstGeom prst="roundRect">
            <a:avLst>
              <a:gd fmla="val 4209" name="adj"/>
            </a:avLst>
          </a:prstGeom>
          <a:solidFill>
            <a:srgbClr val="FDBA4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 txBox="1"/>
          <p:nvPr>
            <p:ph type="ctrTitle"/>
          </p:nvPr>
        </p:nvSpPr>
        <p:spPr>
          <a:xfrm>
            <a:off x="311671" y="288118"/>
            <a:ext cx="8520600" cy="985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 ExtraBold"/>
                <a:ea typeface="Open Sans ExtraBold"/>
                <a:cs typeface="Open Sans ExtraBold"/>
                <a:sym typeface="Open Sans ExtraBold"/>
              </a:rPr>
              <a:t>Aluno em aula</a:t>
            </a:r>
            <a:endParaRPr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1" name="Google Shape;121;p15"/>
          <p:cNvSpPr txBox="1"/>
          <p:nvPr>
            <p:ph idx="1" type="subTitle"/>
          </p:nvPr>
        </p:nvSpPr>
        <p:spPr>
          <a:xfrm>
            <a:off x="311663" y="1120918"/>
            <a:ext cx="8520600" cy="79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pt-BR" sz="3000"/>
              <a:t>uma aplicação para </a:t>
            </a:r>
            <a:br>
              <a:rPr lang="pt-BR" sz="3000"/>
            </a:br>
            <a:r>
              <a:rPr lang="pt-BR" sz="3000"/>
              <a:t>contabilização digital de assiduidade</a:t>
            </a:r>
            <a:endParaRPr sz="3000"/>
          </a:p>
        </p:txBody>
      </p:sp>
      <p:sp>
        <p:nvSpPr>
          <p:cNvPr id="122" name="Google Shape;122;p15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2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2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2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Preocupação ética</a:t>
            </a:r>
            <a:endParaRPr/>
          </a:p>
        </p:txBody>
      </p:sp>
      <p:sp>
        <p:nvSpPr>
          <p:cNvPr id="683" name="Google Shape;683;p42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2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2"/>
          <p:cNvSpPr txBox="1"/>
          <p:nvPr>
            <p:ph idx="1" type="body"/>
          </p:nvPr>
        </p:nvSpPr>
        <p:spPr>
          <a:xfrm>
            <a:off x="311700" y="1434075"/>
            <a:ext cx="8520600" cy="3340200"/>
          </a:xfrm>
          <a:prstGeom prst="rect">
            <a:avLst/>
          </a:prstGeom>
          <a:ln>
            <a:noFill/>
          </a:ln>
        </p:spPr>
        <p:txBody>
          <a:bodyPr anchorCtr="0" anchor="t" bIns="91425" lIns="198000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A</a:t>
            </a:r>
            <a:r>
              <a:rPr lang="pt-BR" sz="3000">
                <a:latin typeface="Cabin"/>
                <a:ea typeface="Cabin"/>
                <a:cs typeface="Cabin"/>
                <a:sym typeface="Cabin"/>
              </a:rPr>
              <a:t>rmazenamento local das informações pessoais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Não divulgação das informações pessoais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Destruição dessas informações pessoais ao fim do trabalho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Anonimidade na coleta dos dados sobre o uso da aplicação.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86" name="Google Shape;686;p42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2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3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3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3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Preocupação ética</a:t>
            </a:r>
            <a:endParaRPr/>
          </a:p>
        </p:txBody>
      </p:sp>
      <p:sp>
        <p:nvSpPr>
          <p:cNvPr id="695" name="Google Shape;695;p43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3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3"/>
          <p:cNvSpPr txBox="1"/>
          <p:nvPr>
            <p:ph idx="1" type="body"/>
          </p:nvPr>
        </p:nvSpPr>
        <p:spPr>
          <a:xfrm>
            <a:off x="311700" y="1434075"/>
            <a:ext cx="8520600" cy="3211800"/>
          </a:xfrm>
          <a:prstGeom prst="rect">
            <a:avLst/>
          </a:prstGeom>
          <a:ln>
            <a:noFill/>
          </a:ln>
        </p:spPr>
        <p:txBody>
          <a:bodyPr anchorCtr="0" anchor="t" bIns="91425" lIns="198000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A participação no teste não alterar os critérios de avaliação da turma.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Total liberdade para deixar de participar do teste a qualquer momento.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Aqueles que se voluntariaram assinaram o Termo de Consentimento Livre e Esclarecido.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98" name="Google Shape;698;p43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3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4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4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4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Preocupação ética</a:t>
            </a:r>
            <a:endParaRPr/>
          </a:p>
        </p:txBody>
      </p:sp>
      <p:sp>
        <p:nvSpPr>
          <p:cNvPr id="707" name="Google Shape;707;p44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4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4"/>
          <p:cNvSpPr txBox="1"/>
          <p:nvPr>
            <p:ph idx="1" type="body"/>
          </p:nvPr>
        </p:nvSpPr>
        <p:spPr>
          <a:xfrm>
            <a:off x="311700" y="1434075"/>
            <a:ext cx="8520600" cy="2878200"/>
          </a:xfrm>
          <a:prstGeom prst="rect">
            <a:avLst/>
          </a:prstGeom>
          <a:ln>
            <a:noFill/>
          </a:ln>
        </p:spPr>
        <p:txBody>
          <a:bodyPr anchorCtr="0" anchor="t" bIns="91425" lIns="19800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Alunos foram convidados a responder o questionário, e nele, foram informados sobre: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Finalidade do questionário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Participação de forma voluntária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Anonimidade das respostas fornecidas.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10" name="Google Shape;710;p44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4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5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5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5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Preocupação ética</a:t>
            </a:r>
            <a:endParaRPr/>
          </a:p>
        </p:txBody>
      </p:sp>
      <p:sp>
        <p:nvSpPr>
          <p:cNvPr id="719" name="Google Shape;719;p45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5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5"/>
          <p:cNvSpPr txBox="1"/>
          <p:nvPr>
            <p:ph idx="1" type="body"/>
          </p:nvPr>
        </p:nvSpPr>
        <p:spPr>
          <a:xfrm>
            <a:off x="311700" y="1434075"/>
            <a:ext cx="8520600" cy="3211800"/>
          </a:xfrm>
          <a:prstGeom prst="rect">
            <a:avLst/>
          </a:prstGeom>
          <a:ln>
            <a:noFill/>
          </a:ln>
        </p:spPr>
        <p:txBody>
          <a:bodyPr anchorCtr="0" anchor="t" bIns="91425" lIns="198000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Responder o questionário não altera os critérios de avaliação da turma.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A participação no questionário dependia da resposta à pergunta sobre a concordância com esses termos.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22" name="Google Shape;722;p45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5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6"/>
          <p:cNvSpPr/>
          <p:nvPr/>
        </p:nvSpPr>
        <p:spPr>
          <a:xfrm>
            <a:off x="387900" y="39105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6"/>
          <p:cNvSpPr/>
          <p:nvPr/>
        </p:nvSpPr>
        <p:spPr>
          <a:xfrm>
            <a:off x="311700" y="30893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6"/>
          <p:cNvSpPr/>
          <p:nvPr/>
        </p:nvSpPr>
        <p:spPr>
          <a:xfrm>
            <a:off x="387900" y="41138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6"/>
          <p:cNvSpPr/>
          <p:nvPr/>
        </p:nvSpPr>
        <p:spPr>
          <a:xfrm>
            <a:off x="311700" y="40376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6"/>
          <p:cNvSpPr txBox="1"/>
          <p:nvPr>
            <p:ph idx="1" type="body"/>
          </p:nvPr>
        </p:nvSpPr>
        <p:spPr>
          <a:xfrm>
            <a:off x="311700" y="403767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r>
              <a:rPr lang="pt-BR"/>
              <a:t>esultados</a:t>
            </a:r>
            <a:endParaRPr/>
          </a:p>
        </p:txBody>
      </p:sp>
      <p:pic>
        <p:nvPicPr>
          <p:cNvPr id="733" name="Google Shape;7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275" y="428988"/>
            <a:ext cx="4213827" cy="316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1" y="505175"/>
            <a:ext cx="4010624" cy="300797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6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6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7"/>
          <p:cNvSpPr/>
          <p:nvPr/>
        </p:nvSpPr>
        <p:spPr>
          <a:xfrm>
            <a:off x="387900" y="41138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7"/>
          <p:cNvSpPr/>
          <p:nvPr/>
        </p:nvSpPr>
        <p:spPr>
          <a:xfrm>
            <a:off x="311700" y="40376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7"/>
          <p:cNvSpPr txBox="1"/>
          <p:nvPr>
            <p:ph idx="1" type="body"/>
          </p:nvPr>
        </p:nvSpPr>
        <p:spPr>
          <a:xfrm>
            <a:off x="311700" y="403767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744" name="Google Shape;744;p47"/>
          <p:cNvSpPr/>
          <p:nvPr/>
        </p:nvSpPr>
        <p:spPr>
          <a:xfrm>
            <a:off x="387900" y="385125"/>
            <a:ext cx="40860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47"/>
          <p:cNvSpPr/>
          <p:nvPr/>
        </p:nvSpPr>
        <p:spPr>
          <a:xfrm>
            <a:off x="311700" y="308925"/>
            <a:ext cx="40860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7"/>
          <p:cNvSpPr/>
          <p:nvPr/>
        </p:nvSpPr>
        <p:spPr>
          <a:xfrm>
            <a:off x="4822500" y="385125"/>
            <a:ext cx="40860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7"/>
          <p:cNvSpPr/>
          <p:nvPr/>
        </p:nvSpPr>
        <p:spPr>
          <a:xfrm>
            <a:off x="4746300" y="308925"/>
            <a:ext cx="4086000" cy="3400500"/>
          </a:xfrm>
          <a:prstGeom prst="roundRect">
            <a:avLst>
              <a:gd fmla="val 257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7"/>
          <p:cNvSpPr txBox="1"/>
          <p:nvPr/>
        </p:nvSpPr>
        <p:spPr>
          <a:xfrm>
            <a:off x="5079300" y="1199163"/>
            <a:ext cx="3420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latin typeface="Cabin"/>
                <a:ea typeface="Cabin"/>
                <a:cs typeface="Cabin"/>
                <a:sym typeface="Cabin"/>
              </a:rPr>
              <a:t>5min34s</a:t>
            </a:r>
            <a:endParaRPr b="1" sz="40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Cabin"/>
                <a:ea typeface="Cabin"/>
                <a:cs typeface="Cabin"/>
                <a:sym typeface="Cabin"/>
              </a:rPr>
              <a:t>média </a:t>
            </a:r>
            <a:br>
              <a:rPr lang="pt-BR" sz="2500">
                <a:latin typeface="Cabin"/>
                <a:ea typeface="Cabin"/>
                <a:cs typeface="Cabin"/>
                <a:sym typeface="Cabin"/>
              </a:rPr>
            </a:br>
            <a:r>
              <a:rPr lang="pt-BR" sz="2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chamada por nomes</a:t>
            </a:r>
            <a:endParaRPr b="1" sz="41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49" name="Google Shape;749;p47"/>
          <p:cNvSpPr txBox="1"/>
          <p:nvPr/>
        </p:nvSpPr>
        <p:spPr>
          <a:xfrm>
            <a:off x="644700" y="1199175"/>
            <a:ext cx="3420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latin typeface="Cabin"/>
                <a:ea typeface="Cabin"/>
                <a:cs typeface="Cabin"/>
                <a:sym typeface="Cabin"/>
              </a:rPr>
              <a:t>3min59s</a:t>
            </a:r>
            <a:endParaRPr b="1" sz="40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Cabin"/>
                <a:ea typeface="Cabin"/>
                <a:cs typeface="Cabin"/>
                <a:sym typeface="Cabin"/>
              </a:rPr>
              <a:t>melhor média + 2s</a:t>
            </a:r>
            <a:endParaRPr sz="25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Cabin"/>
                <a:ea typeface="Cabin"/>
                <a:cs typeface="Cabin"/>
                <a:sym typeface="Cabin"/>
              </a:rPr>
              <a:t>52 alunos</a:t>
            </a:r>
            <a:endParaRPr b="1" sz="41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50" name="Google Shape;750;p47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7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8"/>
          <p:cNvSpPr/>
          <p:nvPr/>
        </p:nvSpPr>
        <p:spPr>
          <a:xfrm>
            <a:off x="387900" y="41138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8"/>
          <p:cNvSpPr/>
          <p:nvPr/>
        </p:nvSpPr>
        <p:spPr>
          <a:xfrm>
            <a:off x="311700" y="40376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8"/>
          <p:cNvSpPr txBox="1"/>
          <p:nvPr>
            <p:ph idx="1" type="body"/>
          </p:nvPr>
        </p:nvSpPr>
        <p:spPr>
          <a:xfrm>
            <a:off x="311700" y="403767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Vantagem</a:t>
            </a:r>
            <a:endParaRPr/>
          </a:p>
        </p:txBody>
      </p:sp>
      <p:sp>
        <p:nvSpPr>
          <p:cNvPr id="759" name="Google Shape;759;p48"/>
          <p:cNvSpPr/>
          <p:nvPr/>
        </p:nvSpPr>
        <p:spPr>
          <a:xfrm>
            <a:off x="387900" y="38512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8"/>
          <p:cNvSpPr/>
          <p:nvPr/>
        </p:nvSpPr>
        <p:spPr>
          <a:xfrm>
            <a:off x="311700" y="308925"/>
            <a:ext cx="8520600" cy="3400500"/>
          </a:xfrm>
          <a:prstGeom prst="roundRect">
            <a:avLst>
              <a:gd fmla="val 257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8"/>
          <p:cNvSpPr txBox="1"/>
          <p:nvPr/>
        </p:nvSpPr>
        <p:spPr>
          <a:xfrm>
            <a:off x="600000" y="1199175"/>
            <a:ext cx="78993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latin typeface="Cabin"/>
                <a:ea typeface="Cabin"/>
                <a:cs typeface="Cabin"/>
                <a:sym typeface="Cabin"/>
              </a:rPr>
              <a:t>Liberdade para o professor</a:t>
            </a:r>
            <a:endParaRPr b="1" sz="4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62" name="Google Shape;762;p48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8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9"/>
          <p:cNvSpPr/>
          <p:nvPr/>
        </p:nvSpPr>
        <p:spPr>
          <a:xfrm>
            <a:off x="387900" y="379197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9"/>
          <p:cNvSpPr/>
          <p:nvPr/>
        </p:nvSpPr>
        <p:spPr>
          <a:xfrm>
            <a:off x="311700" y="302999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9"/>
          <p:cNvSpPr txBox="1"/>
          <p:nvPr>
            <p:ph idx="4294967295" type="title"/>
          </p:nvPr>
        </p:nvSpPr>
        <p:spPr>
          <a:xfrm>
            <a:off x="311700" y="303000"/>
            <a:ext cx="8520600" cy="20319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Como você julga a utilidade do uso de reconhecimento facial para indicar a presença em aula?</a:t>
            </a:r>
            <a:endParaRPr sz="4000"/>
          </a:p>
        </p:txBody>
      </p:sp>
      <p:pic>
        <p:nvPicPr>
          <p:cNvPr id="771" name="Google Shape;7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2226794"/>
            <a:ext cx="6591291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9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9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4" name="Google Shape;774;p49"/>
          <p:cNvSpPr txBox="1"/>
          <p:nvPr/>
        </p:nvSpPr>
        <p:spPr>
          <a:xfrm>
            <a:off x="-2488700" y="2117475"/>
            <a:ext cx="703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775" name="Google Shape;775;p49"/>
          <p:cNvSpPr txBox="1"/>
          <p:nvPr/>
        </p:nvSpPr>
        <p:spPr>
          <a:xfrm>
            <a:off x="45450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36000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5</a:t>
            </a:r>
            <a:r>
              <a:rPr b="1" lang="pt-BR" sz="2000">
                <a:solidFill>
                  <a:schemeClr val="dk1"/>
                </a:solidFill>
              </a:rPr>
              <a:t> - Muito útil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776" name="Google Shape;776;p49"/>
          <p:cNvSpPr txBox="1"/>
          <p:nvPr/>
        </p:nvSpPr>
        <p:spPr>
          <a:xfrm>
            <a:off x="3116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24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1</a:t>
            </a:r>
            <a:r>
              <a:rPr b="1" lang="pt-BR" sz="2000">
                <a:solidFill>
                  <a:schemeClr val="dk1"/>
                </a:solidFill>
              </a:rPr>
              <a:t> - Pouco útil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0"/>
          <p:cNvSpPr/>
          <p:nvPr/>
        </p:nvSpPr>
        <p:spPr>
          <a:xfrm>
            <a:off x="387900" y="379197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0"/>
          <p:cNvSpPr/>
          <p:nvPr/>
        </p:nvSpPr>
        <p:spPr>
          <a:xfrm>
            <a:off x="311700" y="302999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0"/>
          <p:cNvSpPr txBox="1"/>
          <p:nvPr>
            <p:ph idx="4294967295" type="title"/>
          </p:nvPr>
        </p:nvSpPr>
        <p:spPr>
          <a:xfrm>
            <a:off x="311700" y="308925"/>
            <a:ext cx="8520600" cy="20319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Quão disposto você estaria em utilizar o reconhecimento facial para marcar a presença em sala de aula?</a:t>
            </a:r>
            <a:endParaRPr sz="4000"/>
          </a:p>
        </p:txBody>
      </p:sp>
      <p:pic>
        <p:nvPicPr>
          <p:cNvPr id="784" name="Google Shape;7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2228400"/>
            <a:ext cx="6591291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0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0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7" name="Google Shape;787;p50"/>
          <p:cNvSpPr txBox="1"/>
          <p:nvPr/>
        </p:nvSpPr>
        <p:spPr>
          <a:xfrm>
            <a:off x="45450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36000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5 - Muito disposto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788" name="Google Shape;788;p50"/>
          <p:cNvSpPr txBox="1"/>
          <p:nvPr/>
        </p:nvSpPr>
        <p:spPr>
          <a:xfrm>
            <a:off x="3116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24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1 - Pouco disposto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1"/>
          <p:cNvSpPr/>
          <p:nvPr/>
        </p:nvSpPr>
        <p:spPr>
          <a:xfrm>
            <a:off x="387900" y="379197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1"/>
          <p:cNvSpPr/>
          <p:nvPr/>
        </p:nvSpPr>
        <p:spPr>
          <a:xfrm>
            <a:off x="311700" y="302999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1"/>
          <p:cNvSpPr txBox="1"/>
          <p:nvPr>
            <p:ph idx="4294967295" type="title"/>
          </p:nvPr>
        </p:nvSpPr>
        <p:spPr>
          <a:xfrm>
            <a:off x="311700" y="303000"/>
            <a:ext cx="8520600" cy="14160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Quão confortável você se sentiu ao capturar fotos da face?</a:t>
            </a:r>
            <a:endParaRPr sz="4000"/>
          </a:p>
        </p:txBody>
      </p:sp>
      <p:pic>
        <p:nvPicPr>
          <p:cNvPr id="796" name="Google Shape;7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228400"/>
            <a:ext cx="6591291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1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1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99" name="Google Shape;799;p51"/>
          <p:cNvSpPr txBox="1"/>
          <p:nvPr/>
        </p:nvSpPr>
        <p:spPr>
          <a:xfrm>
            <a:off x="45450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36000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5 - Muito confortável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800" name="Google Shape;800;p51"/>
          <p:cNvSpPr txBox="1"/>
          <p:nvPr/>
        </p:nvSpPr>
        <p:spPr>
          <a:xfrm>
            <a:off x="3116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24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1 - Pouco confortável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387900" y="388425"/>
            <a:ext cx="8520600" cy="798000"/>
          </a:xfrm>
          <a:prstGeom prst="roundRect">
            <a:avLst>
              <a:gd fmla="val 520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b" bIns="91425" lIns="198000" spcFirstLastPara="1" rIns="198000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20"/>
              <a:t>Necessidade do acompanhamento </a:t>
            </a:r>
            <a:br>
              <a:rPr lang="pt-BR" sz="4020"/>
            </a:br>
            <a:r>
              <a:rPr lang="pt-BR" sz="4020"/>
              <a:t>de presenças</a:t>
            </a:r>
            <a:endParaRPr sz="4020"/>
          </a:p>
        </p:txBody>
      </p:sp>
      <p:sp>
        <p:nvSpPr>
          <p:cNvPr id="131" name="Google Shape;131;p16"/>
          <p:cNvSpPr/>
          <p:nvPr/>
        </p:nvSpPr>
        <p:spPr>
          <a:xfrm>
            <a:off x="392100" y="1510275"/>
            <a:ext cx="4086000" cy="3400500"/>
          </a:xfrm>
          <a:prstGeom prst="roundRect">
            <a:avLst>
              <a:gd fmla="val 2224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315900" y="1434075"/>
            <a:ext cx="4086000" cy="3400500"/>
          </a:xfrm>
          <a:prstGeom prst="roundRect">
            <a:avLst>
              <a:gd fmla="val 2224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25" y="1552375"/>
            <a:ext cx="3421548" cy="242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4822500" y="1510275"/>
            <a:ext cx="4086000" cy="3400500"/>
          </a:xfrm>
          <a:prstGeom prst="roundRect">
            <a:avLst>
              <a:gd fmla="val 2224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4746300" y="1434075"/>
            <a:ext cx="4086000" cy="3400500"/>
          </a:xfrm>
          <a:prstGeom prst="roundRect">
            <a:avLst>
              <a:gd fmla="val 2224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650" y="1552375"/>
            <a:ext cx="2429300" cy="24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316050" y="3981675"/>
            <a:ext cx="4086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Cabin"/>
                <a:ea typeface="Cabin"/>
                <a:cs typeface="Cabin"/>
                <a:sym typeface="Cabin"/>
              </a:rPr>
              <a:t>Art. 24º Inciso VI da</a:t>
            </a:r>
            <a:br>
              <a:rPr lang="pt-BR" sz="2300">
                <a:latin typeface="Cabin"/>
                <a:ea typeface="Cabin"/>
                <a:cs typeface="Cabin"/>
                <a:sym typeface="Cabin"/>
              </a:rPr>
            </a:br>
            <a:r>
              <a:rPr lang="pt-BR" sz="2300">
                <a:latin typeface="Cabin"/>
                <a:ea typeface="Cabin"/>
                <a:cs typeface="Cabin"/>
                <a:sym typeface="Cabin"/>
              </a:rPr>
              <a:t>Lei nº 9394/1996</a:t>
            </a:r>
            <a:endParaRPr sz="23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4746300" y="3981675"/>
            <a:ext cx="4086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Cabin"/>
                <a:ea typeface="Cabin"/>
                <a:cs typeface="Cabin"/>
                <a:sym typeface="Cabin"/>
              </a:rPr>
              <a:t>Art. 95, 96, 99, 101 Cap. I Tít. VI </a:t>
            </a:r>
            <a:r>
              <a:rPr lang="pt-BR" sz="2300">
                <a:latin typeface="Cabin"/>
                <a:ea typeface="Cabin"/>
                <a:cs typeface="Cabin"/>
                <a:sym typeface="Cabin"/>
              </a:rPr>
              <a:t>Resolução</a:t>
            </a:r>
            <a:r>
              <a:rPr lang="pt-BR" sz="2300">
                <a:latin typeface="Cabin"/>
                <a:ea typeface="Cabin"/>
                <a:cs typeface="Cabin"/>
                <a:sym typeface="Cabin"/>
              </a:rPr>
              <a:t> CEPEx nº001/2015</a:t>
            </a:r>
            <a:endParaRPr sz="23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596200" y="4745550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2"/>
          <p:cNvSpPr/>
          <p:nvPr/>
        </p:nvSpPr>
        <p:spPr>
          <a:xfrm>
            <a:off x="387900" y="379197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2"/>
          <p:cNvSpPr/>
          <p:nvPr/>
        </p:nvSpPr>
        <p:spPr>
          <a:xfrm>
            <a:off x="311700" y="302999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2"/>
          <p:cNvSpPr txBox="1"/>
          <p:nvPr>
            <p:ph idx="4294967295" type="title"/>
          </p:nvPr>
        </p:nvSpPr>
        <p:spPr>
          <a:xfrm>
            <a:off x="311700" y="303000"/>
            <a:ext cx="8520600" cy="14160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Como você julga a facilidade de uso da aplicação?</a:t>
            </a:r>
            <a:endParaRPr sz="4000"/>
          </a:p>
        </p:txBody>
      </p:sp>
      <p:pic>
        <p:nvPicPr>
          <p:cNvPr id="808" name="Google Shape;8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228400"/>
            <a:ext cx="6591291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2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2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1" name="Google Shape;811;p52"/>
          <p:cNvSpPr txBox="1"/>
          <p:nvPr/>
        </p:nvSpPr>
        <p:spPr>
          <a:xfrm>
            <a:off x="45450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36000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5 - Muito fácil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812" name="Google Shape;812;p52"/>
          <p:cNvSpPr txBox="1"/>
          <p:nvPr/>
        </p:nvSpPr>
        <p:spPr>
          <a:xfrm>
            <a:off x="3116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24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1 - Pouco fácil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3"/>
          <p:cNvSpPr/>
          <p:nvPr/>
        </p:nvSpPr>
        <p:spPr>
          <a:xfrm>
            <a:off x="387900" y="379197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3"/>
          <p:cNvSpPr/>
          <p:nvPr/>
        </p:nvSpPr>
        <p:spPr>
          <a:xfrm>
            <a:off x="311700" y="302999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3"/>
          <p:cNvSpPr txBox="1"/>
          <p:nvPr>
            <p:ph idx="4294967295" type="title"/>
          </p:nvPr>
        </p:nvSpPr>
        <p:spPr>
          <a:xfrm>
            <a:off x="311700" y="303000"/>
            <a:ext cx="8520600" cy="20319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Na sua percepção, quanto tempo você precisou para indicar a presença com o reconhecimento facial?</a:t>
            </a:r>
            <a:endParaRPr sz="4000"/>
          </a:p>
        </p:txBody>
      </p:sp>
      <p:pic>
        <p:nvPicPr>
          <p:cNvPr id="820" name="Google Shape;8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228400"/>
            <a:ext cx="6592041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3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3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3" name="Google Shape;823;p53"/>
          <p:cNvSpPr txBox="1"/>
          <p:nvPr/>
        </p:nvSpPr>
        <p:spPr>
          <a:xfrm>
            <a:off x="45450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36000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5 - Muito tempo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824" name="Google Shape;824;p53"/>
          <p:cNvSpPr txBox="1"/>
          <p:nvPr/>
        </p:nvSpPr>
        <p:spPr>
          <a:xfrm>
            <a:off x="3116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24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1 - Pouco tempo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4"/>
          <p:cNvSpPr/>
          <p:nvPr/>
        </p:nvSpPr>
        <p:spPr>
          <a:xfrm>
            <a:off x="387900" y="379197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311700" y="302999"/>
            <a:ext cx="8520600" cy="45324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4294967295" type="title"/>
          </p:nvPr>
        </p:nvSpPr>
        <p:spPr>
          <a:xfrm>
            <a:off x="311700" y="308925"/>
            <a:ext cx="8520600" cy="14160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/>
              <a:t>Como você julga a </a:t>
            </a:r>
            <a:r>
              <a:rPr lang="pt-BR" sz="4000"/>
              <a:t>suficiência</a:t>
            </a:r>
            <a:r>
              <a:rPr lang="pt-BR" sz="4000"/>
              <a:t> dos feedbacks fornecidos pela aplicação?</a:t>
            </a:r>
            <a:endParaRPr sz="4000"/>
          </a:p>
        </p:txBody>
      </p:sp>
      <p:pic>
        <p:nvPicPr>
          <p:cNvPr id="832" name="Google Shape;8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228400"/>
            <a:ext cx="6592041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54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35" name="Google Shape;835;p54"/>
          <p:cNvSpPr txBox="1"/>
          <p:nvPr/>
        </p:nvSpPr>
        <p:spPr>
          <a:xfrm>
            <a:off x="45450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360000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5 - Suficiente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836" name="Google Shape;836;p54"/>
          <p:cNvSpPr txBox="1"/>
          <p:nvPr/>
        </p:nvSpPr>
        <p:spPr>
          <a:xfrm>
            <a:off x="311650" y="4342800"/>
            <a:ext cx="42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24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1 - Insuficiente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5"/>
          <p:cNvSpPr/>
          <p:nvPr/>
        </p:nvSpPr>
        <p:spPr>
          <a:xfrm>
            <a:off x="387900" y="379197"/>
            <a:ext cx="8520600" cy="23400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5"/>
          <p:cNvSpPr/>
          <p:nvPr/>
        </p:nvSpPr>
        <p:spPr>
          <a:xfrm>
            <a:off x="311700" y="302999"/>
            <a:ext cx="8520600" cy="23406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5"/>
          <p:cNvSpPr txBox="1"/>
          <p:nvPr>
            <p:ph idx="4294967295" type="title"/>
          </p:nvPr>
        </p:nvSpPr>
        <p:spPr>
          <a:xfrm>
            <a:off x="297450" y="308925"/>
            <a:ext cx="8535000" cy="14160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Comente sobre os feedbacks fornecidos pela aplicação:</a:t>
            </a:r>
            <a:endParaRPr sz="4000"/>
          </a:p>
        </p:txBody>
      </p:sp>
      <p:sp>
        <p:nvSpPr>
          <p:cNvPr id="844" name="Google Shape;844;p55"/>
          <p:cNvSpPr/>
          <p:nvPr/>
        </p:nvSpPr>
        <p:spPr>
          <a:xfrm>
            <a:off x="387900" y="30330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5"/>
          <p:cNvSpPr/>
          <p:nvPr/>
        </p:nvSpPr>
        <p:spPr>
          <a:xfrm>
            <a:off x="311700" y="29568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/>
        </p:nvSpPr>
        <p:spPr>
          <a:xfrm>
            <a:off x="311700" y="2956800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simples			</a:t>
            </a:r>
            <a:r>
              <a:rPr i="1"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suficientes			autoexplicativas</a:t>
            </a:r>
            <a:endParaRPr i="1"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7" name="Google Shape;847;p55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5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6"/>
          <p:cNvSpPr/>
          <p:nvPr/>
        </p:nvSpPr>
        <p:spPr>
          <a:xfrm>
            <a:off x="387900" y="379197"/>
            <a:ext cx="8520600" cy="23400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6"/>
          <p:cNvSpPr/>
          <p:nvPr/>
        </p:nvSpPr>
        <p:spPr>
          <a:xfrm>
            <a:off x="311700" y="302999"/>
            <a:ext cx="8520600" cy="23406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6"/>
          <p:cNvSpPr txBox="1"/>
          <p:nvPr>
            <p:ph idx="4294967295" type="title"/>
          </p:nvPr>
        </p:nvSpPr>
        <p:spPr>
          <a:xfrm>
            <a:off x="297450" y="308925"/>
            <a:ext cx="8535000" cy="8004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Comentários e sugestões:</a:t>
            </a:r>
            <a:endParaRPr sz="4000"/>
          </a:p>
        </p:txBody>
      </p:sp>
      <p:sp>
        <p:nvSpPr>
          <p:cNvPr id="856" name="Google Shape;856;p56"/>
          <p:cNvSpPr/>
          <p:nvPr/>
        </p:nvSpPr>
        <p:spPr>
          <a:xfrm>
            <a:off x="387900" y="30330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6"/>
          <p:cNvSpPr/>
          <p:nvPr/>
        </p:nvSpPr>
        <p:spPr>
          <a:xfrm>
            <a:off x="311700" y="29568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6"/>
          <p:cNvSpPr txBox="1"/>
          <p:nvPr/>
        </p:nvSpPr>
        <p:spPr>
          <a:xfrm>
            <a:off x="311700" y="2956800"/>
            <a:ext cx="852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Reconhecimento muito rápido</a:t>
            </a: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9" name="Google Shape;859;p56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6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7"/>
          <p:cNvSpPr/>
          <p:nvPr/>
        </p:nvSpPr>
        <p:spPr>
          <a:xfrm>
            <a:off x="387900" y="379197"/>
            <a:ext cx="8520600" cy="23400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7"/>
          <p:cNvSpPr/>
          <p:nvPr/>
        </p:nvSpPr>
        <p:spPr>
          <a:xfrm>
            <a:off x="311700" y="302999"/>
            <a:ext cx="8520600" cy="23406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7"/>
          <p:cNvSpPr txBox="1"/>
          <p:nvPr>
            <p:ph idx="4294967295" type="title"/>
          </p:nvPr>
        </p:nvSpPr>
        <p:spPr>
          <a:xfrm>
            <a:off x="297450" y="308925"/>
            <a:ext cx="8535000" cy="8004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Comentários e sugestões:</a:t>
            </a:r>
            <a:endParaRPr sz="4000"/>
          </a:p>
        </p:txBody>
      </p:sp>
      <p:sp>
        <p:nvSpPr>
          <p:cNvPr id="868" name="Google Shape;868;p57"/>
          <p:cNvSpPr/>
          <p:nvPr/>
        </p:nvSpPr>
        <p:spPr>
          <a:xfrm>
            <a:off x="387900" y="30330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7"/>
          <p:cNvSpPr/>
          <p:nvPr/>
        </p:nvSpPr>
        <p:spPr>
          <a:xfrm>
            <a:off x="311700" y="29568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7"/>
          <p:cNvSpPr txBox="1"/>
          <p:nvPr/>
        </p:nvSpPr>
        <p:spPr>
          <a:xfrm>
            <a:off x="311700" y="2956800"/>
            <a:ext cx="852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Sistema invasivo, mas apesar disso, muito direto e simples.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71" name="Google Shape;871;p57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7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8"/>
          <p:cNvSpPr/>
          <p:nvPr/>
        </p:nvSpPr>
        <p:spPr>
          <a:xfrm>
            <a:off x="387900" y="379197"/>
            <a:ext cx="8520600" cy="23400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8"/>
          <p:cNvSpPr/>
          <p:nvPr/>
        </p:nvSpPr>
        <p:spPr>
          <a:xfrm>
            <a:off x="311700" y="302999"/>
            <a:ext cx="8520600" cy="23406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8"/>
          <p:cNvSpPr txBox="1"/>
          <p:nvPr>
            <p:ph idx="4294967295" type="title"/>
          </p:nvPr>
        </p:nvSpPr>
        <p:spPr>
          <a:xfrm>
            <a:off x="297450" y="308925"/>
            <a:ext cx="8535000" cy="8004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Comentários e sugestões:</a:t>
            </a:r>
            <a:endParaRPr sz="4000"/>
          </a:p>
        </p:txBody>
      </p:sp>
      <p:sp>
        <p:nvSpPr>
          <p:cNvPr id="880" name="Google Shape;880;p58"/>
          <p:cNvSpPr/>
          <p:nvPr/>
        </p:nvSpPr>
        <p:spPr>
          <a:xfrm>
            <a:off x="387900" y="30330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8"/>
          <p:cNvSpPr/>
          <p:nvPr/>
        </p:nvSpPr>
        <p:spPr>
          <a:xfrm>
            <a:off x="311700" y="29568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8"/>
          <p:cNvSpPr txBox="1"/>
          <p:nvPr/>
        </p:nvSpPr>
        <p:spPr>
          <a:xfrm>
            <a:off x="311700" y="2956800"/>
            <a:ext cx="852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Sistema invasivo, mas apesar disso, muito direto e simples.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4" name="Google Shape;884;p58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8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86" name="Google Shape;886;p58"/>
          <p:cNvSpPr/>
          <p:nvPr/>
        </p:nvSpPr>
        <p:spPr>
          <a:xfrm>
            <a:off x="424156" y="418418"/>
            <a:ext cx="4053900" cy="21564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8"/>
          <p:cNvSpPr/>
          <p:nvPr/>
        </p:nvSpPr>
        <p:spPr>
          <a:xfrm>
            <a:off x="387900" y="382163"/>
            <a:ext cx="4053900" cy="21564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8"/>
          <p:cNvSpPr txBox="1"/>
          <p:nvPr>
            <p:ph idx="4294967295" type="title"/>
          </p:nvPr>
        </p:nvSpPr>
        <p:spPr>
          <a:xfrm>
            <a:off x="387900" y="384982"/>
            <a:ext cx="4053900" cy="9666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800"/>
              <a:t>Quão disposto você estaria em utilizar o reconhecimento facial para marcar a presença em sala de aula?</a:t>
            </a:r>
            <a:endParaRPr sz="1800"/>
          </a:p>
        </p:txBody>
      </p:sp>
      <p:pic>
        <p:nvPicPr>
          <p:cNvPr id="889" name="Google Shape;8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883" y="1290129"/>
            <a:ext cx="3136156" cy="1233276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58"/>
          <p:cNvSpPr/>
          <p:nvPr/>
        </p:nvSpPr>
        <p:spPr>
          <a:xfrm>
            <a:off x="4706319" y="419454"/>
            <a:ext cx="4050000" cy="21543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8"/>
          <p:cNvSpPr/>
          <p:nvPr/>
        </p:nvSpPr>
        <p:spPr>
          <a:xfrm>
            <a:off x="4670100" y="383236"/>
            <a:ext cx="4050000" cy="21543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8"/>
          <p:cNvSpPr txBox="1"/>
          <p:nvPr>
            <p:ph idx="4294967295" type="title"/>
          </p:nvPr>
        </p:nvSpPr>
        <p:spPr>
          <a:xfrm>
            <a:off x="4670100" y="383236"/>
            <a:ext cx="4050000" cy="7389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Quão confortável você se sentiu ao capturar fotos da face?</a:t>
            </a:r>
            <a:endParaRPr sz="1800"/>
          </a:p>
        </p:txBody>
      </p:sp>
      <p:pic>
        <p:nvPicPr>
          <p:cNvPr id="893" name="Google Shape;89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392" y="1290258"/>
            <a:ext cx="3132909" cy="1232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/>
          <p:nvPr/>
        </p:nvSpPr>
        <p:spPr>
          <a:xfrm>
            <a:off x="387900" y="379197"/>
            <a:ext cx="8520600" cy="23400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9"/>
          <p:cNvSpPr/>
          <p:nvPr/>
        </p:nvSpPr>
        <p:spPr>
          <a:xfrm>
            <a:off x="311700" y="302999"/>
            <a:ext cx="8520600" cy="23406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9"/>
          <p:cNvSpPr txBox="1"/>
          <p:nvPr>
            <p:ph idx="4294967295" type="title"/>
          </p:nvPr>
        </p:nvSpPr>
        <p:spPr>
          <a:xfrm>
            <a:off x="297450" y="308925"/>
            <a:ext cx="8535000" cy="8004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Comentários e sugestões:</a:t>
            </a:r>
            <a:endParaRPr sz="4000"/>
          </a:p>
        </p:txBody>
      </p:sp>
      <p:sp>
        <p:nvSpPr>
          <p:cNvPr id="901" name="Google Shape;901;p59"/>
          <p:cNvSpPr/>
          <p:nvPr/>
        </p:nvSpPr>
        <p:spPr>
          <a:xfrm>
            <a:off x="387900" y="30330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9"/>
          <p:cNvSpPr/>
          <p:nvPr/>
        </p:nvSpPr>
        <p:spPr>
          <a:xfrm>
            <a:off x="311700" y="29568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9"/>
          <p:cNvSpPr txBox="1"/>
          <p:nvPr/>
        </p:nvSpPr>
        <p:spPr>
          <a:xfrm>
            <a:off x="311700" y="2956800"/>
            <a:ext cx="852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Adicionar um pequeno atraso na captura da foto para que a pessoa possa se preparar.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04" name="Google Shape;904;p59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9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0"/>
          <p:cNvSpPr/>
          <p:nvPr/>
        </p:nvSpPr>
        <p:spPr>
          <a:xfrm>
            <a:off x="387900" y="379197"/>
            <a:ext cx="8520600" cy="2340000"/>
          </a:xfrm>
          <a:prstGeom prst="roundRect">
            <a:avLst>
              <a:gd fmla="val 151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0"/>
          <p:cNvSpPr/>
          <p:nvPr/>
        </p:nvSpPr>
        <p:spPr>
          <a:xfrm>
            <a:off x="311700" y="302999"/>
            <a:ext cx="8520600" cy="2340600"/>
          </a:xfrm>
          <a:prstGeom prst="roundRect">
            <a:avLst>
              <a:gd fmla="val 151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0"/>
          <p:cNvSpPr txBox="1"/>
          <p:nvPr>
            <p:ph idx="4294967295" type="title"/>
          </p:nvPr>
        </p:nvSpPr>
        <p:spPr>
          <a:xfrm>
            <a:off x="297450" y="308925"/>
            <a:ext cx="8535000" cy="800400"/>
          </a:xfrm>
          <a:prstGeom prst="rect">
            <a:avLst/>
          </a:prstGeom>
        </p:spPr>
        <p:txBody>
          <a:bodyPr anchorCtr="0" anchor="ctr" bIns="91425" lIns="198000" spcFirstLastPara="1" rIns="198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Comentários e sugestões:</a:t>
            </a:r>
            <a:endParaRPr sz="4000"/>
          </a:p>
        </p:txBody>
      </p:sp>
      <p:sp>
        <p:nvSpPr>
          <p:cNvPr id="913" name="Google Shape;913;p60"/>
          <p:cNvSpPr/>
          <p:nvPr/>
        </p:nvSpPr>
        <p:spPr>
          <a:xfrm>
            <a:off x="387900" y="30330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0"/>
          <p:cNvSpPr/>
          <p:nvPr/>
        </p:nvSpPr>
        <p:spPr>
          <a:xfrm>
            <a:off x="311700" y="2956800"/>
            <a:ext cx="8520600" cy="1877700"/>
          </a:xfrm>
          <a:prstGeom prst="roundRect">
            <a:avLst>
              <a:gd fmla="val 3226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0"/>
          <p:cNvSpPr txBox="1"/>
          <p:nvPr/>
        </p:nvSpPr>
        <p:spPr>
          <a:xfrm>
            <a:off x="311700" y="2956800"/>
            <a:ext cx="852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</a:t>
            </a: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sar cores mais chamativas e mover os feedbacks para o topo da tela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16" name="Google Shape;916;p60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1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1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1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</a:t>
            </a:r>
            <a:r>
              <a:rPr lang="pt-BR"/>
              <a:t>roblemas identificados</a:t>
            </a:r>
            <a:endParaRPr/>
          </a:p>
        </p:txBody>
      </p:sp>
      <p:sp>
        <p:nvSpPr>
          <p:cNvPr id="925" name="Google Shape;925;p61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1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1"/>
          <p:cNvSpPr txBox="1"/>
          <p:nvPr>
            <p:ph idx="1" type="body"/>
          </p:nvPr>
        </p:nvSpPr>
        <p:spPr>
          <a:xfrm>
            <a:off x="311700" y="1434075"/>
            <a:ext cx="8520600" cy="2016300"/>
          </a:xfrm>
          <a:prstGeom prst="rect">
            <a:avLst/>
          </a:prstGeom>
          <a:ln>
            <a:noFill/>
          </a:ln>
        </p:spPr>
        <p:txBody>
          <a:bodyPr anchorCtr="0" anchor="t" bIns="91425" lIns="198000" spcFirstLastPara="1" rIns="91425" wrap="square" tIns="91425">
            <a:noAutofit/>
          </a:bodyPr>
          <a:lstStyle/>
          <a:p>
            <a:pPr indent="1695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M</a:t>
            </a:r>
            <a:r>
              <a:rPr lang="pt-BR" sz="3000">
                <a:latin typeface="Cabin"/>
                <a:ea typeface="Cabin"/>
                <a:cs typeface="Cabin"/>
                <a:sym typeface="Cabin"/>
              </a:rPr>
              <a:t>á comunicação da interface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Ruim para quem tem baixa visão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Nenhuma interação alterou o reconhecimento.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8" name="Google Shape;928;p61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1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387900" y="388425"/>
            <a:ext cx="8520600" cy="798000"/>
          </a:xfrm>
          <a:prstGeom prst="roundRect">
            <a:avLst>
              <a:gd fmla="val 520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 txBox="1"/>
          <p:nvPr>
            <p:ph type="title"/>
          </p:nvPr>
        </p:nvSpPr>
        <p:spPr>
          <a:xfrm>
            <a:off x="311700" y="308920"/>
            <a:ext cx="8520600" cy="798000"/>
          </a:xfrm>
          <a:prstGeom prst="rect">
            <a:avLst/>
          </a:prstGeom>
        </p:spPr>
        <p:txBody>
          <a:bodyPr anchorCtr="0" anchor="t" bIns="91425" lIns="198000" spcFirstLastPara="1" rIns="19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Tempo gasto</a:t>
            </a:r>
            <a:endParaRPr sz="2000"/>
          </a:p>
        </p:txBody>
      </p:sp>
      <p:sp>
        <p:nvSpPr>
          <p:cNvPr id="148" name="Google Shape;148;p17"/>
          <p:cNvSpPr/>
          <p:nvPr/>
        </p:nvSpPr>
        <p:spPr>
          <a:xfrm>
            <a:off x="392100" y="1510275"/>
            <a:ext cx="8520600" cy="3400500"/>
          </a:xfrm>
          <a:prstGeom prst="roundRect">
            <a:avLst>
              <a:gd fmla="val 2224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311550" y="1434075"/>
            <a:ext cx="8520600" cy="3400500"/>
          </a:xfrm>
          <a:prstGeom prst="roundRect">
            <a:avLst>
              <a:gd fmla="val 257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311700" y="2089125"/>
            <a:ext cx="4086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20%</a:t>
            </a:r>
            <a:endParaRPr sz="5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do tempo mantendo </a:t>
            </a:r>
            <a:b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ordem na turma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4746300" y="2089125"/>
            <a:ext cx="408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15min</a:t>
            </a:r>
            <a:endParaRPr sz="5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acompanhamento 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 presenças e 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início da aula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9190940" y="661422"/>
            <a:ext cx="20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(2014)</a:t>
            </a:r>
            <a:endParaRPr b="1"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311700" y="448167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CRUZ, M.</a:t>
            </a:r>
            <a:r>
              <a:rPr lang="pt-BR" sz="1200"/>
              <a:t> Em busca do tempo perdido em sala de aula.  2014.</a:t>
            </a:r>
            <a:endParaRPr sz="1200"/>
          </a:p>
        </p:txBody>
      </p:sp>
      <p:sp>
        <p:nvSpPr>
          <p:cNvPr id="156" name="Google Shape;156;p17"/>
          <p:cNvSpPr/>
          <p:nvPr/>
        </p:nvSpPr>
        <p:spPr>
          <a:xfrm>
            <a:off x="4554000" y="1694325"/>
            <a:ext cx="36000" cy="277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2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2"/>
          <p:cNvSpPr/>
          <p:nvPr/>
        </p:nvSpPr>
        <p:spPr>
          <a:xfrm>
            <a:off x="311700" y="143407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2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2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2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identificados</a:t>
            </a:r>
            <a:endParaRPr/>
          </a:p>
        </p:txBody>
      </p:sp>
      <p:pic>
        <p:nvPicPr>
          <p:cNvPr id="939" name="Google Shape;939;p6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00004">
            <a:off x="2714554" y="1671471"/>
            <a:ext cx="2952899" cy="295290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62"/>
          <p:cNvSpPr txBox="1"/>
          <p:nvPr/>
        </p:nvSpPr>
        <p:spPr>
          <a:xfrm>
            <a:off x="424075" y="2120850"/>
            <a:ext cx="21855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bin"/>
                <a:ea typeface="Cabin"/>
                <a:cs typeface="Cabin"/>
                <a:sym typeface="Cabin"/>
              </a:rPr>
              <a:t>Interações normais</a:t>
            </a:r>
            <a:endParaRPr b="1" sz="30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Cabin"/>
                <a:ea typeface="Cabin"/>
                <a:cs typeface="Cabin"/>
                <a:sym typeface="Cabin"/>
              </a:rPr>
              <a:t>144</a:t>
            </a:r>
            <a:r>
              <a:rPr lang="pt-BR" sz="2300">
                <a:latin typeface="Cabin"/>
                <a:ea typeface="Cabin"/>
                <a:cs typeface="Cabin"/>
                <a:sym typeface="Cabin"/>
              </a:rPr>
              <a:t> (</a:t>
            </a:r>
            <a:r>
              <a:rPr lang="pt-BR" sz="2300">
                <a:latin typeface="Cabin"/>
                <a:ea typeface="Cabin"/>
                <a:cs typeface="Cabin"/>
                <a:sym typeface="Cabin"/>
              </a:rPr>
              <a:t>66,359%</a:t>
            </a:r>
            <a:r>
              <a:rPr lang="pt-BR" sz="2300">
                <a:latin typeface="Cabin"/>
                <a:ea typeface="Cabin"/>
                <a:cs typeface="Cabin"/>
                <a:sym typeface="Cabin"/>
              </a:rPr>
              <a:t>)</a:t>
            </a:r>
            <a:endParaRPr sz="23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41" name="Google Shape;941;p62"/>
          <p:cNvSpPr txBox="1"/>
          <p:nvPr/>
        </p:nvSpPr>
        <p:spPr>
          <a:xfrm>
            <a:off x="5999325" y="1697252"/>
            <a:ext cx="180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bin"/>
                <a:ea typeface="Cabin"/>
                <a:cs typeface="Cabin"/>
                <a:sym typeface="Cabin"/>
              </a:rPr>
              <a:t>Oclusão</a:t>
            </a:r>
            <a:endParaRPr b="1" sz="30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Cabin"/>
                <a:ea typeface="Cabin"/>
                <a:cs typeface="Cabin"/>
                <a:sym typeface="Cabin"/>
              </a:rPr>
              <a:t>16 </a:t>
            </a:r>
            <a:r>
              <a:rPr lang="pt-BR" sz="2300">
                <a:latin typeface="Cabin"/>
                <a:ea typeface="Cabin"/>
                <a:cs typeface="Cabin"/>
                <a:sym typeface="Cabin"/>
              </a:rPr>
              <a:t>(7,373%)</a:t>
            </a:r>
            <a:endParaRPr sz="23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42" name="Google Shape;942;p62"/>
          <p:cNvSpPr txBox="1"/>
          <p:nvPr/>
        </p:nvSpPr>
        <p:spPr>
          <a:xfrm>
            <a:off x="5999325" y="3120050"/>
            <a:ext cx="283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abin"/>
                <a:ea typeface="Cabin"/>
                <a:cs typeface="Cabin"/>
                <a:sym typeface="Cabin"/>
              </a:rPr>
              <a:t>Reidentificação</a:t>
            </a:r>
            <a:endParaRPr b="1" sz="30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Cabin"/>
                <a:ea typeface="Cabin"/>
                <a:cs typeface="Cabin"/>
                <a:sym typeface="Cabin"/>
              </a:rPr>
              <a:t>57 </a:t>
            </a:r>
            <a:r>
              <a:rPr lang="pt-BR" sz="2300">
                <a:latin typeface="Cabin"/>
                <a:ea typeface="Cabin"/>
                <a:cs typeface="Cabin"/>
                <a:sym typeface="Cabin"/>
              </a:rPr>
              <a:t>(26,267%)</a:t>
            </a:r>
            <a:endParaRPr sz="2300"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943" name="Google Shape;943;p62"/>
          <p:cNvCxnSpPr/>
          <p:nvPr/>
        </p:nvCxnSpPr>
        <p:spPr>
          <a:xfrm>
            <a:off x="410925" y="3128575"/>
            <a:ext cx="231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Google Shape;944;p62"/>
          <p:cNvCxnSpPr/>
          <p:nvPr/>
        </p:nvCxnSpPr>
        <p:spPr>
          <a:xfrm>
            <a:off x="5626950" y="3512550"/>
            <a:ext cx="3116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62"/>
          <p:cNvCxnSpPr/>
          <p:nvPr/>
        </p:nvCxnSpPr>
        <p:spPr>
          <a:xfrm>
            <a:off x="5210725" y="2090725"/>
            <a:ext cx="2385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62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2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3"/>
          <p:cNvSpPr/>
          <p:nvPr/>
        </p:nvSpPr>
        <p:spPr>
          <a:xfrm>
            <a:off x="392100" y="2070000"/>
            <a:ext cx="8520600" cy="11592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3"/>
          <p:cNvSpPr/>
          <p:nvPr/>
        </p:nvSpPr>
        <p:spPr>
          <a:xfrm>
            <a:off x="315900" y="1993800"/>
            <a:ext cx="8520600" cy="11592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3"/>
          <p:cNvSpPr txBox="1"/>
          <p:nvPr>
            <p:ph type="title"/>
          </p:nvPr>
        </p:nvSpPr>
        <p:spPr>
          <a:xfrm>
            <a:off x="315900" y="2094600"/>
            <a:ext cx="85206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955" name="Google Shape;955;p63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3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4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4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4"/>
          <p:cNvSpPr txBox="1"/>
          <p:nvPr>
            <p:ph idx="1" type="body"/>
          </p:nvPr>
        </p:nvSpPr>
        <p:spPr>
          <a:xfrm>
            <a:off x="311700" y="1434075"/>
            <a:ext cx="8520600" cy="2493600"/>
          </a:xfrm>
          <a:prstGeom prst="rect">
            <a:avLst/>
          </a:prstGeom>
        </p:spPr>
        <p:txBody>
          <a:bodyPr anchorCtr="0" anchor="t" bIns="91425" lIns="198000" spcFirstLastPara="1" rIns="91425" wrap="square" tIns="91425">
            <a:noAutofit/>
          </a:bodyPr>
          <a:lstStyle/>
          <a:p>
            <a:pPr indent="1695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Estrutura de um sistema de reconhecimento facial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Desenvolvimento e avaliação do protótipo de aplicativo para acompanhamento de frequência.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Tempo gasto para a chamada foi reduzido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Maior liberdade para professor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64" name="Google Shape;964;p64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64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4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Foi visto…</a:t>
            </a:r>
            <a:endParaRPr/>
          </a:p>
        </p:txBody>
      </p:sp>
      <p:sp>
        <p:nvSpPr>
          <p:cNvPr id="967" name="Google Shape;967;p64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64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65"/>
          <p:cNvGrpSpPr/>
          <p:nvPr/>
        </p:nvGrpSpPr>
        <p:grpSpPr>
          <a:xfrm>
            <a:off x="311700" y="1434084"/>
            <a:ext cx="8596800" cy="3482616"/>
            <a:chOff x="311700" y="303009"/>
            <a:chExt cx="8596800" cy="3482616"/>
          </a:xfrm>
        </p:grpSpPr>
        <p:sp>
          <p:nvSpPr>
            <p:cNvPr id="974" name="Google Shape;974;p65"/>
            <p:cNvSpPr/>
            <p:nvPr/>
          </p:nvSpPr>
          <p:spPr>
            <a:xfrm>
              <a:off x="387900" y="385125"/>
              <a:ext cx="8520600" cy="3400500"/>
            </a:xfrm>
            <a:prstGeom prst="roundRect">
              <a:avLst>
                <a:gd fmla="val 2298" name="adj"/>
              </a:avLst>
            </a:prstGeom>
            <a:solidFill>
              <a:srgbClr val="000000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5"/>
            <p:cNvSpPr/>
            <p:nvPr/>
          </p:nvSpPr>
          <p:spPr>
            <a:xfrm>
              <a:off x="311700" y="303009"/>
              <a:ext cx="8520600" cy="3400500"/>
            </a:xfrm>
            <a:prstGeom prst="roundRect">
              <a:avLst>
                <a:gd fmla="val 2298" name="adj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65"/>
          <p:cNvSpPr txBox="1"/>
          <p:nvPr>
            <p:ph idx="1" type="body"/>
          </p:nvPr>
        </p:nvSpPr>
        <p:spPr>
          <a:xfrm>
            <a:off x="311700" y="1434075"/>
            <a:ext cx="8520600" cy="2750100"/>
          </a:xfrm>
          <a:prstGeom prst="rect">
            <a:avLst/>
          </a:prstGeom>
        </p:spPr>
        <p:txBody>
          <a:bodyPr anchorCtr="0" anchor="t" bIns="91425" lIns="198000" spcFirstLastPara="1" rIns="91425" wrap="square" tIns="91425">
            <a:spAutoFit/>
          </a:bodyPr>
          <a:lstStyle/>
          <a:p>
            <a:pPr indent="1695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Adicionar etapa de a</a:t>
            </a:r>
            <a:r>
              <a:rPr lang="pt-BR" sz="3000">
                <a:latin typeface="Cabin"/>
                <a:ea typeface="Cabin"/>
                <a:cs typeface="Cabin"/>
                <a:sym typeface="Cabin"/>
              </a:rPr>
              <a:t>nti-falsificação após a detecção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Reduzir as interações indesejadas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Aumentar a acessibilidade adicionando,</a:t>
            </a:r>
            <a:r>
              <a:rPr lang="pt-BR" sz="3000">
                <a:latin typeface="Cabin"/>
                <a:ea typeface="Cabin"/>
                <a:cs typeface="Cabin"/>
                <a:sym typeface="Cabin"/>
              </a:rPr>
              <a:t> por exemplo, </a:t>
            </a:r>
            <a:r>
              <a:rPr lang="pt-BR" sz="3000">
                <a:latin typeface="Cabin"/>
                <a:ea typeface="Cabin"/>
                <a:cs typeface="Cabin"/>
                <a:sym typeface="Cabin"/>
              </a:rPr>
              <a:t>feedback sonoro.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77" name="Google Shape;977;p65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65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futuro</a:t>
            </a:r>
            <a:endParaRPr/>
          </a:p>
        </p:txBody>
      </p:sp>
      <p:sp>
        <p:nvSpPr>
          <p:cNvPr id="980" name="Google Shape;980;p65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5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66"/>
          <p:cNvGrpSpPr/>
          <p:nvPr/>
        </p:nvGrpSpPr>
        <p:grpSpPr>
          <a:xfrm>
            <a:off x="311700" y="1434084"/>
            <a:ext cx="8596800" cy="3482616"/>
            <a:chOff x="311700" y="303009"/>
            <a:chExt cx="8596800" cy="3482616"/>
          </a:xfrm>
        </p:grpSpPr>
        <p:sp>
          <p:nvSpPr>
            <p:cNvPr id="987" name="Google Shape;987;p66"/>
            <p:cNvSpPr/>
            <p:nvPr/>
          </p:nvSpPr>
          <p:spPr>
            <a:xfrm>
              <a:off x="387900" y="385125"/>
              <a:ext cx="8520600" cy="3400500"/>
            </a:xfrm>
            <a:prstGeom prst="roundRect">
              <a:avLst>
                <a:gd fmla="val 2298" name="adj"/>
              </a:avLst>
            </a:prstGeom>
            <a:solidFill>
              <a:srgbClr val="000000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6"/>
            <p:cNvSpPr/>
            <p:nvPr/>
          </p:nvSpPr>
          <p:spPr>
            <a:xfrm>
              <a:off x="311700" y="303009"/>
              <a:ext cx="8520600" cy="3400500"/>
            </a:xfrm>
            <a:prstGeom prst="roundRect">
              <a:avLst>
                <a:gd fmla="val 2298" name="adj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9" name="Google Shape;989;p66"/>
          <p:cNvSpPr txBox="1"/>
          <p:nvPr>
            <p:ph idx="1" type="body"/>
          </p:nvPr>
        </p:nvSpPr>
        <p:spPr>
          <a:xfrm>
            <a:off x="311700" y="1434075"/>
            <a:ext cx="8520600" cy="2750100"/>
          </a:xfrm>
          <a:prstGeom prst="rect">
            <a:avLst/>
          </a:prstGeom>
        </p:spPr>
        <p:txBody>
          <a:bodyPr anchorCtr="0" anchor="t" bIns="91425" lIns="198000" spcFirstLastPara="1" rIns="91425" wrap="square" tIns="91425">
            <a:spAutoFit/>
          </a:bodyPr>
          <a:lstStyle/>
          <a:p>
            <a:pPr indent="1695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Buscar e comparar outros modelos de representação facial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Realizar a execução paralela de certos trechos do código.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16950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Cabin"/>
              <a:buChar char="-"/>
            </a:pPr>
            <a:r>
              <a:rPr lang="pt-BR" sz="3000">
                <a:latin typeface="Cabin"/>
                <a:ea typeface="Cabin"/>
                <a:cs typeface="Cabin"/>
                <a:sym typeface="Cabin"/>
              </a:rPr>
              <a:t>Revisar a persistência dos dados</a:t>
            </a:r>
            <a:endParaRPr sz="30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90" name="Google Shape;990;p66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66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futuro</a:t>
            </a: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66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7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7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7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7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futuro</a:t>
            </a:r>
            <a:endParaRPr/>
          </a:p>
        </p:txBody>
      </p:sp>
      <p:pic>
        <p:nvPicPr>
          <p:cNvPr id="1004" name="Google Shape;10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63" y="2523955"/>
            <a:ext cx="1447135" cy="22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298" y="2523955"/>
            <a:ext cx="1447135" cy="22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8433" y="2523955"/>
            <a:ext cx="1447135" cy="22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5568" y="2523955"/>
            <a:ext cx="1447135" cy="22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2703" y="2523955"/>
            <a:ext cx="1447135" cy="22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67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7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1" name="Google Shape;1011;p67"/>
          <p:cNvSpPr txBox="1"/>
          <p:nvPr/>
        </p:nvSpPr>
        <p:spPr>
          <a:xfrm>
            <a:off x="311700" y="1447800"/>
            <a:ext cx="852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98000" spcFirstLastPara="1" rIns="91425" wrap="square" tIns="91425">
            <a:spAutoFit/>
          </a:bodyPr>
          <a:lstStyle/>
          <a:p>
            <a:pPr indent="16950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Cabin"/>
              <a:buChar char="-"/>
            </a:pPr>
            <a:r>
              <a:rPr lang="pt-BR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Redesenhar a interface de interação para aumentar a comunicabilidade.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8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8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68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8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8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021" name="Google Shape;1021;p68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8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23" name="Google Shape;1023;p68"/>
          <p:cNvSpPr txBox="1"/>
          <p:nvPr/>
        </p:nvSpPr>
        <p:spPr>
          <a:xfrm>
            <a:off x="311700" y="1434075"/>
            <a:ext cx="8520600" cy="2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30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bin"/>
                <a:ea typeface="Cabin"/>
                <a:cs typeface="Cabin"/>
                <a:sym typeface="Cabin"/>
              </a:rPr>
              <a:t>CRUZ, M. Em busca do tempo perdido em sala de aula.  2014. &lt;</a:t>
            </a:r>
            <a:r>
              <a:rPr lang="pt-BR" sz="1800" u="sng">
                <a:latin typeface="Cabin"/>
                <a:ea typeface="Cabin"/>
                <a:cs typeface="Cabin"/>
                <a:sym typeface="Cabin"/>
                <a:hlinkClick r:id="rId3"/>
              </a:rPr>
              <a:t>https://educacaopublica.cecierj.edu.br/artigos/14/27/em-busca-do-tempo-perdido-ndash-em-sala-de-aula</a:t>
            </a:r>
            <a:r>
              <a:rPr lang="pt-BR" sz="1800">
                <a:latin typeface="Cabin"/>
                <a:ea typeface="Cabin"/>
                <a:cs typeface="Cabin"/>
                <a:sym typeface="Cabin"/>
              </a:rPr>
              <a:t>&gt;.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bin"/>
                <a:ea typeface="Cabin"/>
                <a:cs typeface="Cabin"/>
                <a:sym typeface="Cabin"/>
              </a:rPr>
              <a:t>FARIAS, J. V. S.; LIMA, L. da S. Aluno Presente: Gestão e conformidade nos dados de frequência estudantil. 122 f. Trabalho de Conclusão de Curso (Graduação em Ciência da Computação) - Instituto de Computação, Universidade Federal Fluminense, Niterói, 2024.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9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9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9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9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9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033" name="Google Shape;1033;p69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69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5" name="Google Shape;1035;p69"/>
          <p:cNvSpPr txBox="1"/>
          <p:nvPr/>
        </p:nvSpPr>
        <p:spPr>
          <a:xfrm>
            <a:off x="311700" y="1434075"/>
            <a:ext cx="8520600" cy="2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30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bin"/>
                <a:ea typeface="Cabin"/>
                <a:cs typeface="Cabin"/>
                <a:sym typeface="Cabin"/>
              </a:rPr>
              <a:t>Secretaria de Estado da Educação do Paraná. Tecnologia de Reconhecimento Facial na Chamada Chega a 1,6 Mil Colégios da Rede Estadual. 2023. &lt;</a:t>
            </a:r>
            <a:r>
              <a:rPr lang="pt-BR" sz="1800" u="sng">
                <a:latin typeface="Cabin"/>
                <a:ea typeface="Cabin"/>
                <a:cs typeface="Cabin"/>
                <a:sym typeface="Cabin"/>
                <a:hlinkClick r:id="rId3"/>
              </a:rPr>
              <a:t>https://www.educacao.pr.gov.br/Noticia/Tecnologia-de-reconhecimento-facial-na-chamada-chega-16-mil-colegios-da-rede-estadual</a:t>
            </a:r>
            <a:r>
              <a:rPr lang="pt-BR" sz="1800">
                <a:latin typeface="Cabin"/>
                <a:ea typeface="Cabin"/>
                <a:cs typeface="Cabin"/>
                <a:sym typeface="Cabin"/>
              </a:rPr>
              <a:t>&gt;. Online; Acessado em 09-09-2024.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bin"/>
                <a:ea typeface="Cabin"/>
                <a:cs typeface="Cabin"/>
                <a:sym typeface="Cabin"/>
              </a:rPr>
              <a:t>SERENGIL, S. I.; OZPINAR, A. Lightface: A hybrid deep face recognition framework. In: IEEE. 2020 Innovations in Intelligent Systems and Applications Conference (ASYU). 2020. p. 23–27. Disponível em: &lt;</a:t>
            </a:r>
            <a:r>
              <a:rPr lang="pt-BR" sz="1800" u="sng">
                <a:latin typeface="Cabin"/>
                <a:ea typeface="Cabin"/>
                <a:cs typeface="Cabin"/>
                <a:sym typeface="Cabin"/>
                <a:hlinkClick r:id="rId4"/>
              </a:rPr>
              <a:t>https://ieeexplore.ieee.org/document/9259802</a:t>
            </a:r>
            <a:r>
              <a:rPr lang="pt-BR" sz="1800">
                <a:latin typeface="Cabin"/>
                <a:ea typeface="Cabin"/>
                <a:cs typeface="Cabin"/>
                <a:sym typeface="Cabin"/>
              </a:rPr>
              <a:t>&gt;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0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0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0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0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0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045" name="Google Shape;1045;p70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0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47" name="Google Shape;1047;p70"/>
          <p:cNvSpPr txBox="1"/>
          <p:nvPr/>
        </p:nvSpPr>
        <p:spPr>
          <a:xfrm>
            <a:off x="311700" y="1434075"/>
            <a:ext cx="85206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30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bin"/>
                <a:ea typeface="Cabin"/>
                <a:cs typeface="Cabin"/>
                <a:sym typeface="Cabin"/>
              </a:rPr>
              <a:t>ZHANG, C.; ZHANG, Z. A Survey of Recent Advances in Face Detection. [S.l.],2010. Disponível em: &lt;</a:t>
            </a:r>
            <a:r>
              <a:rPr lang="pt-BR" sz="1800" u="sng">
                <a:latin typeface="Cabin"/>
                <a:ea typeface="Cabin"/>
                <a:cs typeface="Cabin"/>
                <a:sym typeface="Cabin"/>
                <a:hlinkClick r:id="rId3"/>
              </a:rPr>
              <a:t>https://www.microsoft.com/en-us/research/publication/a-survey-of-recent-advances-in-face-detection/</a:t>
            </a:r>
            <a:r>
              <a:rPr lang="pt-BR" sz="1800">
                <a:latin typeface="Cabin"/>
                <a:ea typeface="Cabin"/>
                <a:cs typeface="Cabin"/>
                <a:sym typeface="Cabin"/>
              </a:rPr>
              <a:t>&gt;.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bin"/>
                <a:ea typeface="Cabin"/>
                <a:cs typeface="Cabin"/>
                <a:sym typeface="Cabin"/>
              </a:rPr>
              <a:t>LIN, C.-H.; HUANG, W.-J.; WU, B.-F. Deep representation alignment network for pose-invariant face recognition. Neurocomputing, v. 464, p. 485–496, 2021. ISSN 0925-2312. Disponível em: &lt;</a:t>
            </a:r>
            <a:r>
              <a:rPr lang="pt-BR" sz="1800" u="sng">
                <a:latin typeface="Cabin"/>
                <a:ea typeface="Cabin"/>
                <a:cs typeface="Cabin"/>
                <a:sym typeface="Cabin"/>
                <a:hlinkClick r:id="rId4"/>
              </a:rPr>
              <a:t>https://www.sciencedirect.com/science/article/pii/</a:t>
            </a:r>
            <a:endParaRPr sz="18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latin typeface="Cabin"/>
                <a:ea typeface="Cabin"/>
                <a:cs typeface="Cabin"/>
                <a:sym typeface="Cabin"/>
                <a:hlinkClick r:id="rId5"/>
              </a:rPr>
              <a:t>S092523122101300X</a:t>
            </a:r>
            <a:r>
              <a:rPr lang="pt-BR" sz="1800">
                <a:latin typeface="Cabin"/>
                <a:ea typeface="Cabin"/>
                <a:cs typeface="Cabin"/>
                <a:sym typeface="Cabin"/>
              </a:rPr>
              <a:t>&gt;.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1"/>
          <p:cNvSpPr/>
          <p:nvPr/>
        </p:nvSpPr>
        <p:spPr>
          <a:xfrm>
            <a:off x="387900" y="1516200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71"/>
          <p:cNvSpPr/>
          <p:nvPr/>
        </p:nvSpPr>
        <p:spPr>
          <a:xfrm>
            <a:off x="311700" y="1434084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71"/>
          <p:cNvSpPr/>
          <p:nvPr/>
        </p:nvSpPr>
        <p:spPr>
          <a:xfrm>
            <a:off x="387900" y="3851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1"/>
          <p:cNvSpPr/>
          <p:nvPr/>
        </p:nvSpPr>
        <p:spPr>
          <a:xfrm>
            <a:off x="311700" y="30892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1"/>
          <p:cNvSpPr txBox="1"/>
          <p:nvPr>
            <p:ph type="title"/>
          </p:nvPr>
        </p:nvSpPr>
        <p:spPr>
          <a:xfrm>
            <a:off x="311700" y="30892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057" name="Google Shape;1057;p71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71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9" name="Google Shape;1059;p71"/>
          <p:cNvSpPr txBox="1"/>
          <p:nvPr/>
        </p:nvSpPr>
        <p:spPr>
          <a:xfrm>
            <a:off x="311700" y="1434075"/>
            <a:ext cx="85206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30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bin"/>
                <a:ea typeface="Cabin"/>
                <a:cs typeface="Cabin"/>
                <a:sym typeface="Cabin"/>
              </a:rPr>
              <a:t>SCHROFF, F.; KALENICHENKO, D.; PHILBIN, J. Facenet: A unified embedding for face recognition and clustering. In: 2015 IEEE Conference on Computer Vision and Pattern Recognition (CVPR). IEEE, 2015. Disponível em: &lt;</a:t>
            </a:r>
            <a:r>
              <a:rPr lang="pt-BR" sz="1800" u="sng">
                <a:latin typeface="Cabin"/>
                <a:ea typeface="Cabin"/>
                <a:cs typeface="Cabin"/>
                <a:sym typeface="Cabin"/>
                <a:hlinkClick r:id="rId3"/>
              </a:rPr>
              <a:t>http://dx.doi.org/10.1109/CVPR.2015.7298682</a:t>
            </a:r>
            <a:r>
              <a:rPr lang="pt-BR" sz="1800">
                <a:latin typeface="Cabin"/>
                <a:ea typeface="Cabin"/>
                <a:cs typeface="Cabin"/>
                <a:sym typeface="Cabin"/>
              </a:rPr>
              <a:t>&gt;.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>
            <a:off x="387975" y="385125"/>
            <a:ext cx="8520600" cy="2041500"/>
          </a:xfrm>
          <a:prstGeom prst="roundRect">
            <a:avLst>
              <a:gd fmla="val 520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311775" y="308925"/>
            <a:ext cx="8520600" cy="20415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>
            <p:ph type="title"/>
          </p:nvPr>
        </p:nvSpPr>
        <p:spPr>
          <a:xfrm>
            <a:off x="311700" y="308925"/>
            <a:ext cx="8520600" cy="1659600"/>
          </a:xfrm>
          <a:prstGeom prst="rect">
            <a:avLst/>
          </a:prstGeom>
        </p:spPr>
        <p:txBody>
          <a:bodyPr anchorCtr="0" anchor="ctr" bIns="90000" lIns="198000" spcFirstLastPara="1" rIns="198000" wrap="square" tIns="198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Reconhecimento facial agiliza o acompanhamento das presenças pelos professores?</a:t>
            </a:r>
            <a:endParaRPr sz="4000"/>
          </a:p>
        </p:txBody>
      </p:sp>
      <p:sp>
        <p:nvSpPr>
          <p:cNvPr id="164" name="Google Shape;164;p18"/>
          <p:cNvSpPr/>
          <p:nvPr/>
        </p:nvSpPr>
        <p:spPr>
          <a:xfrm>
            <a:off x="3636750" y="2998650"/>
            <a:ext cx="2022900" cy="1909800"/>
          </a:xfrm>
          <a:prstGeom prst="roundRect">
            <a:avLst>
              <a:gd fmla="val 8133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3560550" y="2922450"/>
            <a:ext cx="2022900" cy="1909800"/>
          </a:xfrm>
          <a:prstGeom prst="roundRect">
            <a:avLst>
              <a:gd fmla="val 8133" name="adj"/>
            </a:avLst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3911838" y="4600650"/>
            <a:ext cx="16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</a:rPr>
              <a:t>Ícone de </a:t>
            </a:r>
            <a:r>
              <a:rPr lang="pt-BR" sz="8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Becris</a:t>
            </a:r>
            <a:r>
              <a:rPr lang="pt-BR" sz="800">
                <a:solidFill>
                  <a:schemeClr val="dk1"/>
                </a:solidFill>
              </a:rPr>
              <a:t> em </a:t>
            </a:r>
            <a:r>
              <a:rPr lang="pt-BR" sz="8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Flaticon.com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769520" y="3074854"/>
            <a:ext cx="1604959" cy="16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2"/>
          <p:cNvSpPr/>
          <p:nvPr/>
        </p:nvSpPr>
        <p:spPr>
          <a:xfrm>
            <a:off x="2567100" y="1761438"/>
            <a:ext cx="4086000" cy="1544400"/>
          </a:xfrm>
          <a:prstGeom prst="roundRect">
            <a:avLst>
              <a:gd fmla="val 345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2"/>
          <p:cNvSpPr/>
          <p:nvPr/>
        </p:nvSpPr>
        <p:spPr>
          <a:xfrm>
            <a:off x="2490900" y="1685238"/>
            <a:ext cx="4086000" cy="1544400"/>
          </a:xfrm>
          <a:prstGeom prst="roundRect">
            <a:avLst>
              <a:gd fmla="val 3459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2"/>
          <p:cNvSpPr txBox="1"/>
          <p:nvPr/>
        </p:nvSpPr>
        <p:spPr>
          <a:xfrm>
            <a:off x="2784000" y="1938250"/>
            <a:ext cx="356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Obrigado.</a:t>
            </a:r>
            <a:endParaRPr b="1" sz="6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67" name="Google Shape;1067;p72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72"/>
          <p:cNvSpPr txBox="1"/>
          <p:nvPr>
            <p:ph idx="12" type="sldNum"/>
          </p:nvPr>
        </p:nvSpPr>
        <p:spPr>
          <a:xfrm>
            <a:off x="8596800" y="4730400"/>
            <a:ext cx="532800" cy="5040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392100" y="2070000"/>
            <a:ext cx="8520600" cy="11592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315900" y="1993800"/>
            <a:ext cx="8520600" cy="11592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>
            <p:ph type="title"/>
          </p:nvPr>
        </p:nvSpPr>
        <p:spPr>
          <a:xfrm>
            <a:off x="311700" y="2094600"/>
            <a:ext cx="85206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Trabalhos relacionados</a:t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387900" y="41138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311700" y="40376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311700" y="403767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das escolas estaduais no Paraná</a:t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87900" y="38512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311700" y="30892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oto de um smartphone mostrando a tela de para submissão de fotos da turma para registro de presença no aplicativo do sistema das escolas estaduais do Paraná."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10771" r="43547" t="0"/>
          <a:stretch/>
        </p:blipFill>
        <p:spPr>
          <a:xfrm>
            <a:off x="2348098" y="455775"/>
            <a:ext cx="2128312" cy="3106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to de um smartphone mostrando a tela de revisão da chamada para registro de presença no aplicativo do sistema das escolas estaduais do Paraná." id="189" name="Google Shape;189;p20"/>
          <p:cNvPicPr preferRelativeResize="0"/>
          <p:nvPr/>
        </p:nvPicPr>
        <p:blipFill rotWithShape="1">
          <a:blip r:embed="rId4">
            <a:alphaModFix/>
          </a:blip>
          <a:srcRect b="8581" l="19158" r="42469" t="8589"/>
          <a:stretch/>
        </p:blipFill>
        <p:spPr>
          <a:xfrm>
            <a:off x="4666581" y="455775"/>
            <a:ext cx="2129331" cy="31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0" y="4838475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highlight>
                  <a:srgbClr val="FFFFFF"/>
                </a:highlight>
              </a:rPr>
              <a:t>Secretaria de Estado da Educação do Paraná. Tecnologia de Reconhecimento Facial na Chamada Chega a 1,6 Mil Colégios da Rede Estadual.</a:t>
            </a:r>
            <a:endParaRPr sz="1000">
              <a:highlight>
                <a:srgbClr val="FFFFFF"/>
              </a:highlight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3872125" y="2430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</a:rPr>
              <a:t>Adaptado das </a:t>
            </a:r>
            <a:r>
              <a:rPr lang="pt-BR" sz="8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fotos de Lucas Fermin/Seed-PR</a:t>
            </a:r>
            <a:r>
              <a:rPr lang="pt-BR" sz="800">
                <a:solidFill>
                  <a:schemeClr val="dk1"/>
                </a:solidFill>
              </a:rPr>
              <a:t>.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AC5D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387900" y="41127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000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311700" y="4036575"/>
            <a:ext cx="8520600" cy="798000"/>
          </a:xfrm>
          <a:prstGeom prst="roundRect">
            <a:avLst>
              <a:gd fmla="val 5209" name="adj"/>
            </a:avLst>
          </a:prstGeom>
          <a:solidFill>
            <a:srgbClr val="FDBA4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311700" y="4037675"/>
            <a:ext cx="85206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Aluno Presente</a:t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387900" y="38512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311700" y="308925"/>
            <a:ext cx="8520600" cy="3400500"/>
          </a:xfrm>
          <a:prstGeom prst="roundRect">
            <a:avLst>
              <a:gd fmla="val 2298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aptura de tela do portal web do professor mostrando as turmas cadastradas." id="203" name="Google Shape;203;p21"/>
          <p:cNvPicPr preferRelativeResize="0"/>
          <p:nvPr/>
        </p:nvPicPr>
        <p:blipFill rotWithShape="1">
          <a:blip r:embed="rId3">
            <a:alphaModFix/>
          </a:blip>
          <a:srcRect b="297" l="789" r="542" t="476"/>
          <a:stretch/>
        </p:blipFill>
        <p:spPr>
          <a:xfrm>
            <a:off x="6345622" y="453225"/>
            <a:ext cx="1461150" cy="3105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tela do portal web do professor mostrando as turmas cadastradas." id="204" name="Google Shape;204;p21"/>
          <p:cNvPicPr preferRelativeResize="0"/>
          <p:nvPr/>
        </p:nvPicPr>
        <p:blipFill rotWithShape="1">
          <a:blip r:embed="rId4">
            <a:alphaModFix/>
          </a:blip>
          <a:srcRect b="611" l="485" r="416" t="720"/>
          <a:stretch/>
        </p:blipFill>
        <p:spPr>
          <a:xfrm>
            <a:off x="1337237" y="448075"/>
            <a:ext cx="4788355" cy="31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0" y="4897200"/>
            <a:ext cx="852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8000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highlight>
                  <a:srgbClr val="FFFFFF"/>
                </a:highlight>
              </a:rPr>
              <a:t>Fotos do </a:t>
            </a:r>
            <a:r>
              <a:rPr lang="pt-BR" sz="1000">
                <a:solidFill>
                  <a:schemeClr val="dk1"/>
                </a:solidFill>
                <a:highlight>
                  <a:srgbClr val="FFFFFF"/>
                </a:highlight>
              </a:rPr>
              <a:t>“Aluno Presente”, FARIAS, J. V. S.; LIMA, L. da S. Aluno Presente: Gestão e conformidade nos dados de frequência estudantil. 2024.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8596209" y="4838478"/>
            <a:ext cx="532800" cy="289500"/>
          </a:xfrm>
          <a:prstGeom prst="roundRect">
            <a:avLst>
              <a:gd fmla="val 15072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8596800" y="4730475"/>
            <a:ext cx="532800" cy="506400"/>
          </a:xfrm>
          <a:prstGeom prst="rect">
            <a:avLst/>
          </a:prstGeom>
        </p:spPr>
        <p:txBody>
          <a:bodyPr anchorCtr="0" anchor="ctr" bIns="0" lIns="54000" spcFirstLastPara="1" rIns="54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